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90" r:id="rId4"/>
    <p:sldId id="258" r:id="rId5"/>
    <p:sldId id="259" r:id="rId6"/>
    <p:sldId id="260" r:id="rId7"/>
    <p:sldId id="261" r:id="rId8"/>
    <p:sldId id="262" r:id="rId9"/>
    <p:sldId id="263" r:id="rId10"/>
    <p:sldId id="264" r:id="rId11"/>
    <p:sldId id="265" r:id="rId12"/>
    <p:sldId id="291" r:id="rId13"/>
    <p:sldId id="266" r:id="rId14"/>
    <p:sldId id="267" r:id="rId15"/>
    <p:sldId id="268" r:id="rId16"/>
    <p:sldId id="271" r:id="rId17"/>
    <p:sldId id="272" r:id="rId18"/>
    <p:sldId id="273" r:id="rId19"/>
    <p:sldId id="274" r:id="rId20"/>
    <p:sldId id="269" r:id="rId21"/>
    <p:sldId id="292" r:id="rId22"/>
    <p:sldId id="270" r:id="rId23"/>
    <p:sldId id="293" r:id="rId24"/>
    <p:sldId id="275" r:id="rId25"/>
    <p:sldId id="276" r:id="rId26"/>
    <p:sldId id="277" r:id="rId27"/>
    <p:sldId id="278" r:id="rId28"/>
    <p:sldId id="279" r:id="rId29"/>
    <p:sldId id="280" r:id="rId30"/>
    <p:sldId id="281" r:id="rId31"/>
    <p:sldId id="282" r:id="rId32"/>
    <p:sldId id="283" r:id="rId33"/>
    <p:sldId id="284" r:id="rId34"/>
    <p:sldId id="285" r:id="rId35"/>
    <p:sldId id="294" r:id="rId36"/>
    <p:sldId id="287" r:id="rId37"/>
    <p:sldId id="288" r:id="rId38"/>
    <p:sldId id="289" r:id="rId39"/>
    <p:sldId id="286"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84"/>
      </p:cViewPr>
      <p:guideLst>
        <p:guide orient="horz" pos="2160"/>
        <p:guide pos="2880"/>
      </p:guideLst>
    </p:cSldViewPr>
  </p:slideViewPr>
  <p:notesTextViewPr>
    <p:cViewPr>
      <p:scale>
        <a:sx n="1" d="1"/>
        <a:sy n="1" d="1"/>
      </p:scale>
      <p:origin x="0" y="0"/>
    </p:cViewPr>
  </p:notesText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FBFBCA-BBEB-47D3-A8FC-96891584581E}" type="doc">
      <dgm:prSet loTypeId="urn:microsoft.com/office/officeart/2005/8/layout/process4" loCatId="process" qsTypeId="urn:microsoft.com/office/officeart/2005/8/quickstyle/simple1" qsCatId="simple" csTypeId="urn:microsoft.com/office/officeart/2005/8/colors/accent1_2" csCatId="accent1" phldr="1"/>
      <dgm:spPr/>
    </dgm:pt>
    <dgm:pt modelId="{A875FC1F-37BA-43A9-BC87-A3A94E3250B4}">
      <dgm:prSet phldrT="[文本]"/>
      <dgm:spPr/>
      <dgm:t>
        <a:bodyPr/>
        <a:lstStyle/>
        <a:p>
          <a:r>
            <a:rPr lang="en-US" altLang="zh-CN" b="1" dirty="0" smtClean="0"/>
            <a:t>1.</a:t>
          </a:r>
          <a:r>
            <a:rPr lang="zh-CN" b="1" dirty="0" smtClean="0"/>
            <a:t>担保</a:t>
          </a:r>
          <a:r>
            <a:rPr lang="zh-CN" altLang="en-US" b="1" dirty="0" smtClean="0"/>
            <a:t>项目</a:t>
          </a:r>
          <a:r>
            <a:rPr lang="zh-CN" b="1" dirty="0" smtClean="0"/>
            <a:t>受理</a:t>
          </a:r>
          <a:endParaRPr lang="zh-CN" altLang="en-US" dirty="0"/>
        </a:p>
      </dgm:t>
    </dgm:pt>
    <dgm:pt modelId="{447C3620-C123-4AED-AE27-FB0F4552BCA8}" type="parTrans" cxnId="{921DCEF6-FE12-4F54-86F3-C316B7CCA5B3}">
      <dgm:prSet/>
      <dgm:spPr/>
      <dgm:t>
        <a:bodyPr/>
        <a:lstStyle/>
        <a:p>
          <a:endParaRPr lang="zh-CN" altLang="en-US"/>
        </a:p>
      </dgm:t>
    </dgm:pt>
    <dgm:pt modelId="{1A8BD110-596D-4A99-AE12-D5F1C2631409}" type="sibTrans" cxnId="{921DCEF6-FE12-4F54-86F3-C316B7CCA5B3}">
      <dgm:prSet/>
      <dgm:spPr/>
      <dgm:t>
        <a:bodyPr/>
        <a:lstStyle/>
        <a:p>
          <a:endParaRPr lang="zh-CN" altLang="en-US"/>
        </a:p>
      </dgm:t>
    </dgm:pt>
    <dgm:pt modelId="{D37C567A-199D-4747-BE79-A5FB9E84BF79}">
      <dgm:prSet phldrT="[文本]"/>
      <dgm:spPr/>
      <dgm:t>
        <a:bodyPr/>
        <a:lstStyle/>
        <a:p>
          <a:r>
            <a:rPr lang="en-US" altLang="zh-CN" b="1" dirty="0" smtClean="0"/>
            <a:t>2.</a:t>
          </a:r>
          <a:r>
            <a:rPr lang="zh-CN" b="1" dirty="0" smtClean="0"/>
            <a:t>担保项目调查</a:t>
          </a:r>
          <a:endParaRPr lang="zh-CN" altLang="en-US" dirty="0"/>
        </a:p>
      </dgm:t>
    </dgm:pt>
    <dgm:pt modelId="{D0326DC3-A3BF-490E-BF0C-6C82E9D5E6D9}" type="parTrans" cxnId="{3371D68E-C78A-4AC5-B87A-C4B0F8C1958D}">
      <dgm:prSet/>
      <dgm:spPr/>
      <dgm:t>
        <a:bodyPr/>
        <a:lstStyle/>
        <a:p>
          <a:endParaRPr lang="zh-CN" altLang="en-US"/>
        </a:p>
      </dgm:t>
    </dgm:pt>
    <dgm:pt modelId="{3D4FD246-258F-4681-8FD6-441431F07A50}" type="sibTrans" cxnId="{3371D68E-C78A-4AC5-B87A-C4B0F8C1958D}">
      <dgm:prSet/>
      <dgm:spPr/>
      <dgm:t>
        <a:bodyPr/>
        <a:lstStyle/>
        <a:p>
          <a:endParaRPr lang="zh-CN" altLang="en-US"/>
        </a:p>
      </dgm:t>
    </dgm:pt>
    <dgm:pt modelId="{D3AB9874-3D6D-4ED4-A63B-812271B116A1}">
      <dgm:prSet phldrT="[文本]"/>
      <dgm:spPr/>
      <dgm:t>
        <a:bodyPr/>
        <a:lstStyle/>
        <a:p>
          <a:r>
            <a:rPr lang="en-US" altLang="zh-CN" b="1" dirty="0" smtClean="0"/>
            <a:t>3.</a:t>
          </a:r>
          <a:r>
            <a:rPr lang="zh-CN" b="1" dirty="0" smtClean="0"/>
            <a:t>担保项目</a:t>
          </a:r>
          <a:r>
            <a:rPr lang="zh-CN" altLang="en-US" b="1" dirty="0" smtClean="0"/>
            <a:t>审核</a:t>
          </a:r>
          <a:endParaRPr lang="zh-CN" altLang="en-US" dirty="0"/>
        </a:p>
      </dgm:t>
    </dgm:pt>
    <dgm:pt modelId="{E2D75F38-9A7C-4024-B958-F4313D387E1E}" type="parTrans" cxnId="{3F3430D7-0656-4C36-8872-2715E5B9C5ED}">
      <dgm:prSet/>
      <dgm:spPr/>
      <dgm:t>
        <a:bodyPr/>
        <a:lstStyle/>
        <a:p>
          <a:endParaRPr lang="zh-CN" altLang="en-US"/>
        </a:p>
      </dgm:t>
    </dgm:pt>
    <dgm:pt modelId="{FEE44A59-9943-4CB6-BA9E-51E31AB6D90F}" type="sibTrans" cxnId="{3F3430D7-0656-4C36-8872-2715E5B9C5ED}">
      <dgm:prSet/>
      <dgm:spPr/>
      <dgm:t>
        <a:bodyPr/>
        <a:lstStyle/>
        <a:p>
          <a:endParaRPr lang="zh-CN" altLang="en-US"/>
        </a:p>
      </dgm:t>
    </dgm:pt>
    <dgm:pt modelId="{39E5823A-A15B-41FA-8ACE-9BC036907F4D}">
      <dgm:prSet phldrT="[文本]"/>
      <dgm:spPr/>
      <dgm:t>
        <a:bodyPr/>
        <a:lstStyle/>
        <a:p>
          <a:r>
            <a:rPr lang="en-US" altLang="zh-CN" b="1" dirty="0" smtClean="0"/>
            <a:t>4.</a:t>
          </a:r>
          <a:r>
            <a:rPr lang="zh-CN" b="1" dirty="0" smtClean="0"/>
            <a:t>担保项目实施</a:t>
          </a:r>
          <a:endParaRPr lang="zh-CN" altLang="en-US" dirty="0"/>
        </a:p>
      </dgm:t>
    </dgm:pt>
    <dgm:pt modelId="{1290076C-DDAA-434A-815A-A71CF327E1C6}" type="parTrans" cxnId="{765B6AEC-F24A-47C3-869C-6EC194876E6A}">
      <dgm:prSet/>
      <dgm:spPr/>
      <dgm:t>
        <a:bodyPr/>
        <a:lstStyle/>
        <a:p>
          <a:endParaRPr lang="zh-CN" altLang="en-US"/>
        </a:p>
      </dgm:t>
    </dgm:pt>
    <dgm:pt modelId="{DEC7E515-F75E-4667-8287-70E356B844FD}" type="sibTrans" cxnId="{765B6AEC-F24A-47C3-869C-6EC194876E6A}">
      <dgm:prSet/>
      <dgm:spPr/>
      <dgm:t>
        <a:bodyPr/>
        <a:lstStyle/>
        <a:p>
          <a:endParaRPr lang="zh-CN" altLang="en-US"/>
        </a:p>
      </dgm:t>
    </dgm:pt>
    <dgm:pt modelId="{7C2168E4-0088-4300-AC5E-D3BBA8699D24}">
      <dgm:prSet phldrT="[文本]"/>
      <dgm:spPr/>
      <dgm:t>
        <a:bodyPr/>
        <a:lstStyle/>
        <a:p>
          <a:r>
            <a:rPr lang="en-US" altLang="zh-CN" b="1" dirty="0" smtClean="0"/>
            <a:t>5.</a:t>
          </a:r>
          <a:r>
            <a:rPr lang="zh-CN" b="1" dirty="0" smtClean="0"/>
            <a:t>担保项目后期管理</a:t>
          </a:r>
          <a:endParaRPr lang="zh-CN" altLang="en-US" dirty="0"/>
        </a:p>
      </dgm:t>
    </dgm:pt>
    <dgm:pt modelId="{96D9658A-F662-4C0B-BACD-D8BAF5B24FB8}" type="parTrans" cxnId="{FF100D9A-EE13-4C50-B17A-7912A761330A}">
      <dgm:prSet/>
      <dgm:spPr/>
      <dgm:t>
        <a:bodyPr/>
        <a:lstStyle/>
        <a:p>
          <a:endParaRPr lang="zh-CN" altLang="en-US"/>
        </a:p>
      </dgm:t>
    </dgm:pt>
    <dgm:pt modelId="{2B16E2A7-3A1C-4C3E-912A-B4AF4B550678}" type="sibTrans" cxnId="{FF100D9A-EE13-4C50-B17A-7912A761330A}">
      <dgm:prSet/>
      <dgm:spPr/>
      <dgm:t>
        <a:bodyPr/>
        <a:lstStyle/>
        <a:p>
          <a:endParaRPr lang="zh-CN" altLang="en-US"/>
        </a:p>
      </dgm:t>
    </dgm:pt>
    <dgm:pt modelId="{65AE383B-F8A7-4AB2-89F6-45CAA2DC610B}" type="pres">
      <dgm:prSet presAssocID="{40FBFBCA-BBEB-47D3-A8FC-96891584581E}" presName="Name0" presStyleCnt="0">
        <dgm:presLayoutVars>
          <dgm:dir/>
          <dgm:animLvl val="lvl"/>
          <dgm:resizeHandles val="exact"/>
        </dgm:presLayoutVars>
      </dgm:prSet>
      <dgm:spPr/>
    </dgm:pt>
    <dgm:pt modelId="{8941BEEF-E5F3-40FF-933C-C078EB8DA0C8}" type="pres">
      <dgm:prSet presAssocID="{7C2168E4-0088-4300-AC5E-D3BBA8699D24}" presName="boxAndChildren" presStyleCnt="0"/>
      <dgm:spPr/>
    </dgm:pt>
    <dgm:pt modelId="{C5222429-EC84-4067-8FE5-9FB979B313C1}" type="pres">
      <dgm:prSet presAssocID="{7C2168E4-0088-4300-AC5E-D3BBA8699D24}" presName="parentTextBox" presStyleLbl="node1" presStyleIdx="0" presStyleCnt="5"/>
      <dgm:spPr/>
      <dgm:t>
        <a:bodyPr/>
        <a:lstStyle/>
        <a:p>
          <a:endParaRPr lang="zh-CN" altLang="en-US"/>
        </a:p>
      </dgm:t>
    </dgm:pt>
    <dgm:pt modelId="{F5A8D44D-BADF-4983-9894-14E4CD17A0CE}" type="pres">
      <dgm:prSet presAssocID="{DEC7E515-F75E-4667-8287-70E356B844FD}" presName="sp" presStyleCnt="0"/>
      <dgm:spPr/>
    </dgm:pt>
    <dgm:pt modelId="{8E0CAE7E-0F1E-4A51-992B-BFF95D6CC23D}" type="pres">
      <dgm:prSet presAssocID="{39E5823A-A15B-41FA-8ACE-9BC036907F4D}" presName="arrowAndChildren" presStyleCnt="0"/>
      <dgm:spPr/>
    </dgm:pt>
    <dgm:pt modelId="{09088D06-3345-4BC3-BD4A-B21C9AB4A40A}" type="pres">
      <dgm:prSet presAssocID="{39E5823A-A15B-41FA-8ACE-9BC036907F4D}" presName="parentTextArrow" presStyleLbl="node1" presStyleIdx="1" presStyleCnt="5"/>
      <dgm:spPr/>
      <dgm:t>
        <a:bodyPr/>
        <a:lstStyle/>
        <a:p>
          <a:endParaRPr lang="zh-CN" altLang="en-US"/>
        </a:p>
      </dgm:t>
    </dgm:pt>
    <dgm:pt modelId="{7CAA5F75-4B8F-4A1F-B3BB-48AF06DD1C73}" type="pres">
      <dgm:prSet presAssocID="{FEE44A59-9943-4CB6-BA9E-51E31AB6D90F}" presName="sp" presStyleCnt="0"/>
      <dgm:spPr/>
    </dgm:pt>
    <dgm:pt modelId="{B317E82C-4383-46F7-8EC4-74086719113D}" type="pres">
      <dgm:prSet presAssocID="{D3AB9874-3D6D-4ED4-A63B-812271B116A1}" presName="arrowAndChildren" presStyleCnt="0"/>
      <dgm:spPr/>
    </dgm:pt>
    <dgm:pt modelId="{A081CBFD-8373-4678-8FA0-F64AED9955B0}" type="pres">
      <dgm:prSet presAssocID="{D3AB9874-3D6D-4ED4-A63B-812271B116A1}" presName="parentTextArrow" presStyleLbl="node1" presStyleIdx="2" presStyleCnt="5"/>
      <dgm:spPr/>
      <dgm:t>
        <a:bodyPr/>
        <a:lstStyle/>
        <a:p>
          <a:endParaRPr lang="zh-CN" altLang="en-US"/>
        </a:p>
      </dgm:t>
    </dgm:pt>
    <dgm:pt modelId="{69975117-9E95-4675-8072-61861B7F0686}" type="pres">
      <dgm:prSet presAssocID="{3D4FD246-258F-4681-8FD6-441431F07A50}" presName="sp" presStyleCnt="0"/>
      <dgm:spPr/>
    </dgm:pt>
    <dgm:pt modelId="{A3433748-B532-428C-B298-0B512A1BF5E8}" type="pres">
      <dgm:prSet presAssocID="{D37C567A-199D-4747-BE79-A5FB9E84BF79}" presName="arrowAndChildren" presStyleCnt="0"/>
      <dgm:spPr/>
    </dgm:pt>
    <dgm:pt modelId="{6E5B6A3D-7108-4F70-82DD-2C27EAB2D43E}" type="pres">
      <dgm:prSet presAssocID="{D37C567A-199D-4747-BE79-A5FB9E84BF79}" presName="parentTextArrow" presStyleLbl="node1" presStyleIdx="3" presStyleCnt="5"/>
      <dgm:spPr/>
      <dgm:t>
        <a:bodyPr/>
        <a:lstStyle/>
        <a:p>
          <a:endParaRPr lang="zh-CN" altLang="en-US"/>
        </a:p>
      </dgm:t>
    </dgm:pt>
    <dgm:pt modelId="{E77A0D99-7CF0-41E5-BDBF-E26E8AF8967B}" type="pres">
      <dgm:prSet presAssocID="{1A8BD110-596D-4A99-AE12-D5F1C2631409}" presName="sp" presStyleCnt="0"/>
      <dgm:spPr/>
    </dgm:pt>
    <dgm:pt modelId="{495014AB-6DA3-43ED-937F-0D698E4B080E}" type="pres">
      <dgm:prSet presAssocID="{A875FC1F-37BA-43A9-BC87-A3A94E3250B4}" presName="arrowAndChildren" presStyleCnt="0"/>
      <dgm:spPr/>
    </dgm:pt>
    <dgm:pt modelId="{6E6D28A8-D508-4E62-A302-8E8E3BCB6078}" type="pres">
      <dgm:prSet presAssocID="{A875FC1F-37BA-43A9-BC87-A3A94E3250B4}" presName="parentTextArrow" presStyleLbl="node1" presStyleIdx="4" presStyleCnt="5"/>
      <dgm:spPr/>
      <dgm:t>
        <a:bodyPr/>
        <a:lstStyle/>
        <a:p>
          <a:endParaRPr lang="zh-CN" altLang="en-US"/>
        </a:p>
      </dgm:t>
    </dgm:pt>
  </dgm:ptLst>
  <dgm:cxnLst>
    <dgm:cxn modelId="{FF100D9A-EE13-4C50-B17A-7912A761330A}" srcId="{40FBFBCA-BBEB-47D3-A8FC-96891584581E}" destId="{7C2168E4-0088-4300-AC5E-D3BBA8699D24}" srcOrd="4" destOrd="0" parTransId="{96D9658A-F662-4C0B-BACD-D8BAF5B24FB8}" sibTransId="{2B16E2A7-3A1C-4C3E-912A-B4AF4B550678}"/>
    <dgm:cxn modelId="{765B6AEC-F24A-47C3-869C-6EC194876E6A}" srcId="{40FBFBCA-BBEB-47D3-A8FC-96891584581E}" destId="{39E5823A-A15B-41FA-8ACE-9BC036907F4D}" srcOrd="3" destOrd="0" parTransId="{1290076C-DDAA-434A-815A-A71CF327E1C6}" sibTransId="{DEC7E515-F75E-4667-8287-70E356B844FD}"/>
    <dgm:cxn modelId="{6DAAFF12-D434-4A6D-BD1C-30079F543AE0}" type="presOf" srcId="{40FBFBCA-BBEB-47D3-A8FC-96891584581E}" destId="{65AE383B-F8A7-4AB2-89F6-45CAA2DC610B}" srcOrd="0" destOrd="0" presId="urn:microsoft.com/office/officeart/2005/8/layout/process4"/>
    <dgm:cxn modelId="{579339B8-C551-4677-9E8F-A5A534C55042}" type="presOf" srcId="{A875FC1F-37BA-43A9-BC87-A3A94E3250B4}" destId="{6E6D28A8-D508-4E62-A302-8E8E3BCB6078}" srcOrd="0" destOrd="0" presId="urn:microsoft.com/office/officeart/2005/8/layout/process4"/>
    <dgm:cxn modelId="{DF6A6B4D-2C8F-4D5C-98E7-5CBA27F8FFF5}" type="presOf" srcId="{7C2168E4-0088-4300-AC5E-D3BBA8699D24}" destId="{C5222429-EC84-4067-8FE5-9FB979B313C1}" srcOrd="0" destOrd="0" presId="urn:microsoft.com/office/officeart/2005/8/layout/process4"/>
    <dgm:cxn modelId="{5B1FC365-30B4-4E32-86FA-9702AB9967F4}" type="presOf" srcId="{D3AB9874-3D6D-4ED4-A63B-812271B116A1}" destId="{A081CBFD-8373-4678-8FA0-F64AED9955B0}" srcOrd="0" destOrd="0" presId="urn:microsoft.com/office/officeart/2005/8/layout/process4"/>
    <dgm:cxn modelId="{F6422E57-7C2E-4E2F-B4A5-0FBE99BEBF89}" type="presOf" srcId="{39E5823A-A15B-41FA-8ACE-9BC036907F4D}" destId="{09088D06-3345-4BC3-BD4A-B21C9AB4A40A}" srcOrd="0" destOrd="0" presId="urn:microsoft.com/office/officeart/2005/8/layout/process4"/>
    <dgm:cxn modelId="{FA44BF3A-D566-4529-904B-C9807F967106}" type="presOf" srcId="{D37C567A-199D-4747-BE79-A5FB9E84BF79}" destId="{6E5B6A3D-7108-4F70-82DD-2C27EAB2D43E}" srcOrd="0" destOrd="0" presId="urn:microsoft.com/office/officeart/2005/8/layout/process4"/>
    <dgm:cxn modelId="{3371D68E-C78A-4AC5-B87A-C4B0F8C1958D}" srcId="{40FBFBCA-BBEB-47D3-A8FC-96891584581E}" destId="{D37C567A-199D-4747-BE79-A5FB9E84BF79}" srcOrd="1" destOrd="0" parTransId="{D0326DC3-A3BF-490E-BF0C-6C82E9D5E6D9}" sibTransId="{3D4FD246-258F-4681-8FD6-441431F07A50}"/>
    <dgm:cxn modelId="{921DCEF6-FE12-4F54-86F3-C316B7CCA5B3}" srcId="{40FBFBCA-BBEB-47D3-A8FC-96891584581E}" destId="{A875FC1F-37BA-43A9-BC87-A3A94E3250B4}" srcOrd="0" destOrd="0" parTransId="{447C3620-C123-4AED-AE27-FB0F4552BCA8}" sibTransId="{1A8BD110-596D-4A99-AE12-D5F1C2631409}"/>
    <dgm:cxn modelId="{3F3430D7-0656-4C36-8872-2715E5B9C5ED}" srcId="{40FBFBCA-BBEB-47D3-A8FC-96891584581E}" destId="{D3AB9874-3D6D-4ED4-A63B-812271B116A1}" srcOrd="2" destOrd="0" parTransId="{E2D75F38-9A7C-4024-B958-F4313D387E1E}" sibTransId="{FEE44A59-9943-4CB6-BA9E-51E31AB6D90F}"/>
    <dgm:cxn modelId="{2D3B99FF-E75B-4D20-9148-936B43191CE9}" type="presParOf" srcId="{65AE383B-F8A7-4AB2-89F6-45CAA2DC610B}" destId="{8941BEEF-E5F3-40FF-933C-C078EB8DA0C8}" srcOrd="0" destOrd="0" presId="urn:microsoft.com/office/officeart/2005/8/layout/process4"/>
    <dgm:cxn modelId="{5050ACF6-06BF-4F53-8AD1-2D4CB7454C05}" type="presParOf" srcId="{8941BEEF-E5F3-40FF-933C-C078EB8DA0C8}" destId="{C5222429-EC84-4067-8FE5-9FB979B313C1}" srcOrd="0" destOrd="0" presId="urn:microsoft.com/office/officeart/2005/8/layout/process4"/>
    <dgm:cxn modelId="{AEB8BC24-6ECF-4279-A884-2F8C307E4B8A}" type="presParOf" srcId="{65AE383B-F8A7-4AB2-89F6-45CAA2DC610B}" destId="{F5A8D44D-BADF-4983-9894-14E4CD17A0CE}" srcOrd="1" destOrd="0" presId="urn:microsoft.com/office/officeart/2005/8/layout/process4"/>
    <dgm:cxn modelId="{DF3311CE-93AB-478E-96B7-4357142D785B}" type="presParOf" srcId="{65AE383B-F8A7-4AB2-89F6-45CAA2DC610B}" destId="{8E0CAE7E-0F1E-4A51-992B-BFF95D6CC23D}" srcOrd="2" destOrd="0" presId="urn:microsoft.com/office/officeart/2005/8/layout/process4"/>
    <dgm:cxn modelId="{60CBE852-16B4-4AB3-AD54-A71DFF36B8C3}" type="presParOf" srcId="{8E0CAE7E-0F1E-4A51-992B-BFF95D6CC23D}" destId="{09088D06-3345-4BC3-BD4A-B21C9AB4A40A}" srcOrd="0" destOrd="0" presId="urn:microsoft.com/office/officeart/2005/8/layout/process4"/>
    <dgm:cxn modelId="{3AED08DE-7E1F-47BA-838E-540AEF417AA0}" type="presParOf" srcId="{65AE383B-F8A7-4AB2-89F6-45CAA2DC610B}" destId="{7CAA5F75-4B8F-4A1F-B3BB-48AF06DD1C73}" srcOrd="3" destOrd="0" presId="urn:microsoft.com/office/officeart/2005/8/layout/process4"/>
    <dgm:cxn modelId="{8087744D-3805-4F7A-A5BE-ED0FF7EB1638}" type="presParOf" srcId="{65AE383B-F8A7-4AB2-89F6-45CAA2DC610B}" destId="{B317E82C-4383-46F7-8EC4-74086719113D}" srcOrd="4" destOrd="0" presId="urn:microsoft.com/office/officeart/2005/8/layout/process4"/>
    <dgm:cxn modelId="{3472CDB5-7002-41C5-AC41-2611CBB2E99D}" type="presParOf" srcId="{B317E82C-4383-46F7-8EC4-74086719113D}" destId="{A081CBFD-8373-4678-8FA0-F64AED9955B0}" srcOrd="0" destOrd="0" presId="urn:microsoft.com/office/officeart/2005/8/layout/process4"/>
    <dgm:cxn modelId="{B35A2EE1-8D5D-49D8-8209-556D9C1F2043}" type="presParOf" srcId="{65AE383B-F8A7-4AB2-89F6-45CAA2DC610B}" destId="{69975117-9E95-4675-8072-61861B7F0686}" srcOrd="5" destOrd="0" presId="urn:microsoft.com/office/officeart/2005/8/layout/process4"/>
    <dgm:cxn modelId="{1374E294-2FC6-4DB1-9AF7-936F24B2A8CC}" type="presParOf" srcId="{65AE383B-F8A7-4AB2-89F6-45CAA2DC610B}" destId="{A3433748-B532-428C-B298-0B512A1BF5E8}" srcOrd="6" destOrd="0" presId="urn:microsoft.com/office/officeart/2005/8/layout/process4"/>
    <dgm:cxn modelId="{B66ABF87-D1E2-4EBA-8677-B92923520A80}" type="presParOf" srcId="{A3433748-B532-428C-B298-0B512A1BF5E8}" destId="{6E5B6A3D-7108-4F70-82DD-2C27EAB2D43E}" srcOrd="0" destOrd="0" presId="urn:microsoft.com/office/officeart/2005/8/layout/process4"/>
    <dgm:cxn modelId="{12DFBFF4-58ED-4868-A9C7-511ED46EEDBE}" type="presParOf" srcId="{65AE383B-F8A7-4AB2-89F6-45CAA2DC610B}" destId="{E77A0D99-7CF0-41E5-BDBF-E26E8AF8967B}" srcOrd="7" destOrd="0" presId="urn:microsoft.com/office/officeart/2005/8/layout/process4"/>
    <dgm:cxn modelId="{D736FF8C-1C6F-433C-84C2-2BB0DF265567}" type="presParOf" srcId="{65AE383B-F8A7-4AB2-89F6-45CAA2DC610B}" destId="{495014AB-6DA3-43ED-937F-0D698E4B080E}" srcOrd="8" destOrd="0" presId="urn:microsoft.com/office/officeart/2005/8/layout/process4"/>
    <dgm:cxn modelId="{BF9318EB-DAAF-4AE2-8C8A-30CF33E2A320}" type="presParOf" srcId="{495014AB-6DA3-43ED-937F-0D698E4B080E}" destId="{6E6D28A8-D508-4E62-A302-8E8E3BCB607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19EC84-EA56-42A0-A2D7-B6A637B2697A}"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zh-CN" altLang="en-US"/>
        </a:p>
      </dgm:t>
    </dgm:pt>
    <dgm:pt modelId="{2E2D3C19-6749-4CD7-BE5E-E8FFEB9DD347}">
      <dgm:prSet phldrT="[文本]" custT="1"/>
      <dgm:spPr/>
      <dgm:t>
        <a:bodyPr/>
        <a:lstStyle/>
        <a:p>
          <a:r>
            <a:rPr lang="zh-CN" altLang="en-US" sz="2800" dirty="0" smtClean="0"/>
            <a:t>业务</a:t>
          </a:r>
          <a:endParaRPr lang="en-US" altLang="zh-CN" sz="2800" dirty="0" smtClean="0"/>
        </a:p>
        <a:p>
          <a:r>
            <a:rPr lang="zh-CN" altLang="en-US" sz="2800" dirty="0" smtClean="0"/>
            <a:t>咨询</a:t>
          </a:r>
          <a:endParaRPr lang="zh-CN" altLang="en-US" sz="2800" dirty="0"/>
        </a:p>
      </dgm:t>
    </dgm:pt>
    <dgm:pt modelId="{67391BA5-69C3-4829-A326-949CF08585D3}" type="parTrans" cxnId="{7F79B1FD-B2BD-46F0-A9E1-1809629396BE}">
      <dgm:prSet/>
      <dgm:spPr/>
      <dgm:t>
        <a:bodyPr/>
        <a:lstStyle/>
        <a:p>
          <a:endParaRPr lang="zh-CN" altLang="en-US" sz="1200"/>
        </a:p>
      </dgm:t>
    </dgm:pt>
    <dgm:pt modelId="{C67D8D5F-8852-47D6-A455-FABBFF8B7EFB}" type="sibTrans" cxnId="{7F79B1FD-B2BD-46F0-A9E1-1809629396BE}">
      <dgm:prSet/>
      <dgm:spPr/>
      <dgm:t>
        <a:bodyPr/>
        <a:lstStyle/>
        <a:p>
          <a:endParaRPr lang="zh-CN" altLang="en-US" sz="1200"/>
        </a:p>
      </dgm:t>
    </dgm:pt>
    <dgm:pt modelId="{0847160E-2439-4449-816A-C2FA959C8A6D}">
      <dgm:prSet phldrT="[文本]" custT="1"/>
      <dgm:spPr/>
      <dgm:t>
        <a:bodyPr/>
        <a:lstStyle/>
        <a:p>
          <a:r>
            <a:rPr lang="zh-CN" altLang="en-US" sz="2800" dirty="0" smtClean="0"/>
            <a:t>初步</a:t>
          </a:r>
          <a:endParaRPr lang="en-US" altLang="zh-CN" sz="2800" dirty="0" smtClean="0"/>
        </a:p>
        <a:p>
          <a:r>
            <a:rPr lang="zh-CN" altLang="en-US" sz="2800" dirty="0" smtClean="0"/>
            <a:t>会谈</a:t>
          </a:r>
          <a:endParaRPr lang="zh-CN" altLang="en-US" sz="2800" dirty="0"/>
        </a:p>
      </dgm:t>
    </dgm:pt>
    <dgm:pt modelId="{3180EE40-7E67-47D2-906F-82AE796B11D0}" type="parTrans" cxnId="{5085E13A-5BC9-40EE-82DF-14824D3C2DBD}">
      <dgm:prSet/>
      <dgm:spPr/>
      <dgm:t>
        <a:bodyPr/>
        <a:lstStyle/>
        <a:p>
          <a:endParaRPr lang="zh-CN" altLang="en-US" sz="1200"/>
        </a:p>
      </dgm:t>
    </dgm:pt>
    <dgm:pt modelId="{40E6AC05-3D5E-4791-B148-C9D840A3FC73}" type="sibTrans" cxnId="{5085E13A-5BC9-40EE-82DF-14824D3C2DBD}">
      <dgm:prSet/>
      <dgm:spPr/>
      <dgm:t>
        <a:bodyPr/>
        <a:lstStyle/>
        <a:p>
          <a:endParaRPr lang="zh-CN" altLang="en-US" sz="1200"/>
        </a:p>
      </dgm:t>
    </dgm:pt>
    <dgm:pt modelId="{FF1442E5-D648-4410-81E3-E23DEAE3834E}">
      <dgm:prSet phldrT="[文本]" custT="1"/>
      <dgm:spPr/>
      <dgm:t>
        <a:bodyPr/>
        <a:lstStyle/>
        <a:p>
          <a:r>
            <a:rPr lang="zh-CN" altLang="en-US" sz="2800" dirty="0" smtClean="0"/>
            <a:t>资料</a:t>
          </a:r>
          <a:endParaRPr lang="en-US" altLang="zh-CN" sz="2800" dirty="0" smtClean="0"/>
        </a:p>
        <a:p>
          <a:r>
            <a:rPr lang="zh-CN" altLang="en-US" sz="2800" dirty="0" smtClean="0"/>
            <a:t>收集</a:t>
          </a:r>
          <a:endParaRPr lang="zh-CN" altLang="en-US" sz="2800" dirty="0"/>
        </a:p>
      </dgm:t>
    </dgm:pt>
    <dgm:pt modelId="{3D54AB94-91B6-4A8E-8DFE-D5466A2271BB}" type="parTrans" cxnId="{C5496CD3-1702-4DF9-B571-7C09B44C8640}">
      <dgm:prSet/>
      <dgm:spPr/>
      <dgm:t>
        <a:bodyPr/>
        <a:lstStyle/>
        <a:p>
          <a:endParaRPr lang="zh-CN" altLang="en-US" sz="1200"/>
        </a:p>
      </dgm:t>
    </dgm:pt>
    <dgm:pt modelId="{B1CA9AE8-086F-49E0-A58D-CAD3DAFAA415}" type="sibTrans" cxnId="{C5496CD3-1702-4DF9-B571-7C09B44C8640}">
      <dgm:prSet/>
      <dgm:spPr/>
      <dgm:t>
        <a:bodyPr/>
        <a:lstStyle/>
        <a:p>
          <a:endParaRPr lang="zh-CN" altLang="en-US" sz="1200"/>
        </a:p>
      </dgm:t>
    </dgm:pt>
    <dgm:pt modelId="{733AC78F-531A-4913-A7FC-C651C13692D5}">
      <dgm:prSet phldrT="[文本]" custT="1"/>
      <dgm:spPr/>
      <dgm:t>
        <a:bodyPr/>
        <a:lstStyle/>
        <a:p>
          <a:r>
            <a:rPr lang="zh-CN" altLang="en-US" sz="2800" dirty="0" smtClean="0"/>
            <a:t>登记</a:t>
          </a:r>
          <a:endParaRPr lang="en-US" altLang="zh-CN" sz="2800" dirty="0" smtClean="0"/>
        </a:p>
        <a:p>
          <a:r>
            <a:rPr lang="zh-CN" altLang="en-US" sz="2800" dirty="0" smtClean="0"/>
            <a:t>入档</a:t>
          </a:r>
          <a:endParaRPr lang="zh-CN" altLang="en-US" sz="2800" dirty="0"/>
        </a:p>
      </dgm:t>
    </dgm:pt>
    <dgm:pt modelId="{630111E2-5E35-4BB2-B200-606E89DC1E05}" type="parTrans" cxnId="{8E6E9917-CC06-4A41-820D-2035AA18ED49}">
      <dgm:prSet/>
      <dgm:spPr/>
      <dgm:t>
        <a:bodyPr/>
        <a:lstStyle/>
        <a:p>
          <a:endParaRPr lang="zh-CN" altLang="en-US" sz="1200"/>
        </a:p>
      </dgm:t>
    </dgm:pt>
    <dgm:pt modelId="{8770C997-2B49-4A7A-AF76-929FF03F10E0}" type="sibTrans" cxnId="{8E6E9917-CC06-4A41-820D-2035AA18ED49}">
      <dgm:prSet/>
      <dgm:spPr/>
      <dgm:t>
        <a:bodyPr/>
        <a:lstStyle/>
        <a:p>
          <a:endParaRPr lang="zh-CN" altLang="en-US" sz="1200"/>
        </a:p>
      </dgm:t>
    </dgm:pt>
    <dgm:pt modelId="{B751E103-F35F-407C-9B65-4294CF008B49}">
      <dgm:prSet phldrT="[文本]" custT="1"/>
      <dgm:spPr/>
      <dgm:t>
        <a:bodyPr/>
        <a:lstStyle/>
        <a:p>
          <a:r>
            <a:rPr lang="zh-CN" altLang="en-US" sz="2800" dirty="0" smtClean="0"/>
            <a:t>正式</a:t>
          </a:r>
          <a:endParaRPr lang="en-US" altLang="zh-CN" sz="2800" dirty="0" smtClean="0"/>
        </a:p>
        <a:p>
          <a:r>
            <a:rPr lang="zh-CN" altLang="en-US" sz="2800" dirty="0" smtClean="0"/>
            <a:t>立项</a:t>
          </a:r>
          <a:endParaRPr lang="zh-CN" altLang="en-US" sz="2800" dirty="0"/>
        </a:p>
      </dgm:t>
    </dgm:pt>
    <dgm:pt modelId="{35A29B18-E4F9-480E-A834-9715FEB61405}" type="parTrans" cxnId="{EEB2BED0-CD62-4793-99E3-7BB07072C16A}">
      <dgm:prSet/>
      <dgm:spPr/>
      <dgm:t>
        <a:bodyPr/>
        <a:lstStyle/>
        <a:p>
          <a:endParaRPr lang="zh-CN" altLang="en-US" sz="1200"/>
        </a:p>
      </dgm:t>
    </dgm:pt>
    <dgm:pt modelId="{BB76D73B-57C3-4B9C-AC37-BEEB631B6744}" type="sibTrans" cxnId="{EEB2BED0-CD62-4793-99E3-7BB07072C16A}">
      <dgm:prSet/>
      <dgm:spPr/>
      <dgm:t>
        <a:bodyPr/>
        <a:lstStyle/>
        <a:p>
          <a:endParaRPr lang="zh-CN" altLang="en-US" sz="1200"/>
        </a:p>
      </dgm:t>
    </dgm:pt>
    <dgm:pt modelId="{2337102C-FC95-4D7D-A18B-FD9D8687A263}" type="pres">
      <dgm:prSet presAssocID="{4219EC84-EA56-42A0-A2D7-B6A637B2697A}" presName="Name0" presStyleCnt="0">
        <dgm:presLayoutVars>
          <dgm:chMax val="7"/>
          <dgm:dir/>
          <dgm:animOne val="branch"/>
        </dgm:presLayoutVars>
      </dgm:prSet>
      <dgm:spPr/>
      <dgm:t>
        <a:bodyPr/>
        <a:lstStyle/>
        <a:p>
          <a:endParaRPr lang="zh-CN" altLang="en-US"/>
        </a:p>
      </dgm:t>
    </dgm:pt>
    <dgm:pt modelId="{A96EC0FE-9549-42A7-91B5-F7C636E2DE9D}" type="pres">
      <dgm:prSet presAssocID="{2E2D3C19-6749-4CD7-BE5E-E8FFEB9DD347}" presName="parTx1" presStyleLbl="node1" presStyleIdx="0" presStyleCnt="5"/>
      <dgm:spPr/>
      <dgm:t>
        <a:bodyPr/>
        <a:lstStyle/>
        <a:p>
          <a:endParaRPr lang="zh-CN" altLang="en-US"/>
        </a:p>
      </dgm:t>
    </dgm:pt>
    <dgm:pt modelId="{B31C2FDE-7D4D-44E1-8CB0-319025448281}" type="pres">
      <dgm:prSet presAssocID="{0847160E-2439-4449-816A-C2FA959C8A6D}" presName="parTx2" presStyleLbl="node1" presStyleIdx="1" presStyleCnt="5"/>
      <dgm:spPr/>
      <dgm:t>
        <a:bodyPr/>
        <a:lstStyle/>
        <a:p>
          <a:endParaRPr lang="zh-CN" altLang="en-US"/>
        </a:p>
      </dgm:t>
    </dgm:pt>
    <dgm:pt modelId="{511EC9E1-196D-49C7-A2CD-BDB726E4141F}" type="pres">
      <dgm:prSet presAssocID="{FF1442E5-D648-4410-81E3-E23DEAE3834E}" presName="parTx3" presStyleLbl="node1" presStyleIdx="2" presStyleCnt="5"/>
      <dgm:spPr/>
      <dgm:t>
        <a:bodyPr/>
        <a:lstStyle/>
        <a:p>
          <a:endParaRPr lang="zh-CN" altLang="en-US"/>
        </a:p>
      </dgm:t>
    </dgm:pt>
    <dgm:pt modelId="{87E224C2-F396-4B7D-B517-3A0D07F6CD01}" type="pres">
      <dgm:prSet presAssocID="{733AC78F-531A-4913-A7FC-C651C13692D5}" presName="parTx4" presStyleLbl="node1" presStyleIdx="3" presStyleCnt="5"/>
      <dgm:spPr/>
      <dgm:t>
        <a:bodyPr/>
        <a:lstStyle/>
        <a:p>
          <a:endParaRPr lang="zh-CN" altLang="en-US"/>
        </a:p>
      </dgm:t>
    </dgm:pt>
    <dgm:pt modelId="{49A70BF2-15C0-4BCA-BC67-1B68873A0A41}" type="pres">
      <dgm:prSet presAssocID="{B751E103-F35F-407C-9B65-4294CF008B49}" presName="parTx5" presStyleLbl="node1" presStyleIdx="4" presStyleCnt="5"/>
      <dgm:spPr/>
      <dgm:t>
        <a:bodyPr/>
        <a:lstStyle/>
        <a:p>
          <a:endParaRPr lang="zh-CN" altLang="en-US"/>
        </a:p>
      </dgm:t>
    </dgm:pt>
  </dgm:ptLst>
  <dgm:cxnLst>
    <dgm:cxn modelId="{C5496CD3-1702-4DF9-B571-7C09B44C8640}" srcId="{4219EC84-EA56-42A0-A2D7-B6A637B2697A}" destId="{FF1442E5-D648-4410-81E3-E23DEAE3834E}" srcOrd="2" destOrd="0" parTransId="{3D54AB94-91B6-4A8E-8DFE-D5466A2271BB}" sibTransId="{B1CA9AE8-086F-49E0-A58D-CAD3DAFAA415}"/>
    <dgm:cxn modelId="{70343A4A-EDE7-454D-9D88-E352C428A189}" type="presOf" srcId="{FF1442E5-D648-4410-81E3-E23DEAE3834E}" destId="{511EC9E1-196D-49C7-A2CD-BDB726E4141F}" srcOrd="0" destOrd="0" presId="urn:microsoft.com/office/officeart/2009/3/layout/SubStepProcess"/>
    <dgm:cxn modelId="{8E6E9917-CC06-4A41-820D-2035AA18ED49}" srcId="{4219EC84-EA56-42A0-A2D7-B6A637B2697A}" destId="{733AC78F-531A-4913-A7FC-C651C13692D5}" srcOrd="3" destOrd="0" parTransId="{630111E2-5E35-4BB2-B200-606E89DC1E05}" sibTransId="{8770C997-2B49-4A7A-AF76-929FF03F10E0}"/>
    <dgm:cxn modelId="{EEB2BED0-CD62-4793-99E3-7BB07072C16A}" srcId="{4219EC84-EA56-42A0-A2D7-B6A637B2697A}" destId="{B751E103-F35F-407C-9B65-4294CF008B49}" srcOrd="4" destOrd="0" parTransId="{35A29B18-E4F9-480E-A834-9715FEB61405}" sibTransId="{BB76D73B-57C3-4B9C-AC37-BEEB631B6744}"/>
    <dgm:cxn modelId="{7F79B1FD-B2BD-46F0-A9E1-1809629396BE}" srcId="{4219EC84-EA56-42A0-A2D7-B6A637B2697A}" destId="{2E2D3C19-6749-4CD7-BE5E-E8FFEB9DD347}" srcOrd="0" destOrd="0" parTransId="{67391BA5-69C3-4829-A326-949CF08585D3}" sibTransId="{C67D8D5F-8852-47D6-A455-FABBFF8B7EFB}"/>
    <dgm:cxn modelId="{AC05BC1A-0BD8-4EBB-86A2-23FF4E40CE1E}" type="presOf" srcId="{2E2D3C19-6749-4CD7-BE5E-E8FFEB9DD347}" destId="{A96EC0FE-9549-42A7-91B5-F7C636E2DE9D}" srcOrd="0" destOrd="0" presId="urn:microsoft.com/office/officeart/2009/3/layout/SubStepProcess"/>
    <dgm:cxn modelId="{5085E13A-5BC9-40EE-82DF-14824D3C2DBD}" srcId="{4219EC84-EA56-42A0-A2D7-B6A637B2697A}" destId="{0847160E-2439-4449-816A-C2FA959C8A6D}" srcOrd="1" destOrd="0" parTransId="{3180EE40-7E67-47D2-906F-82AE796B11D0}" sibTransId="{40E6AC05-3D5E-4791-B148-C9D840A3FC73}"/>
    <dgm:cxn modelId="{34A962AA-2848-4D12-BA0D-B774AC0E757D}" type="presOf" srcId="{B751E103-F35F-407C-9B65-4294CF008B49}" destId="{49A70BF2-15C0-4BCA-BC67-1B68873A0A41}" srcOrd="0" destOrd="0" presId="urn:microsoft.com/office/officeart/2009/3/layout/SubStepProcess"/>
    <dgm:cxn modelId="{F3C2AB1C-3C89-4683-8DF6-A14C57962494}" type="presOf" srcId="{733AC78F-531A-4913-A7FC-C651C13692D5}" destId="{87E224C2-F396-4B7D-B517-3A0D07F6CD01}" srcOrd="0" destOrd="0" presId="urn:microsoft.com/office/officeart/2009/3/layout/SubStepProcess"/>
    <dgm:cxn modelId="{D3F3D992-0559-445F-B1DE-97390DC87A48}" type="presOf" srcId="{0847160E-2439-4449-816A-C2FA959C8A6D}" destId="{B31C2FDE-7D4D-44E1-8CB0-319025448281}" srcOrd="0" destOrd="0" presId="urn:microsoft.com/office/officeart/2009/3/layout/SubStepProcess"/>
    <dgm:cxn modelId="{042CCB55-A02E-4D0B-9858-05181FCCED47}" type="presOf" srcId="{4219EC84-EA56-42A0-A2D7-B6A637B2697A}" destId="{2337102C-FC95-4D7D-A18B-FD9D8687A263}" srcOrd="0" destOrd="0" presId="urn:microsoft.com/office/officeart/2009/3/layout/SubStepProcess"/>
    <dgm:cxn modelId="{86C653C8-6AC1-4131-A3E4-AD0712CF8D48}" type="presParOf" srcId="{2337102C-FC95-4D7D-A18B-FD9D8687A263}" destId="{A96EC0FE-9549-42A7-91B5-F7C636E2DE9D}" srcOrd="0" destOrd="0" presId="urn:microsoft.com/office/officeart/2009/3/layout/SubStepProcess"/>
    <dgm:cxn modelId="{EE118457-4702-43FE-B807-F94C25B8223D}" type="presParOf" srcId="{2337102C-FC95-4D7D-A18B-FD9D8687A263}" destId="{B31C2FDE-7D4D-44E1-8CB0-319025448281}" srcOrd="1" destOrd="0" presId="urn:microsoft.com/office/officeart/2009/3/layout/SubStepProcess"/>
    <dgm:cxn modelId="{428588A8-0922-43C8-B7A4-CA7B7E865072}" type="presParOf" srcId="{2337102C-FC95-4D7D-A18B-FD9D8687A263}" destId="{511EC9E1-196D-49C7-A2CD-BDB726E4141F}" srcOrd="2" destOrd="0" presId="urn:microsoft.com/office/officeart/2009/3/layout/SubStepProcess"/>
    <dgm:cxn modelId="{7DF3F8E2-9AFF-4E32-A073-EBB419DFE2F2}" type="presParOf" srcId="{2337102C-FC95-4D7D-A18B-FD9D8687A263}" destId="{87E224C2-F396-4B7D-B517-3A0D07F6CD01}" srcOrd="3" destOrd="0" presId="urn:microsoft.com/office/officeart/2009/3/layout/SubStepProcess"/>
    <dgm:cxn modelId="{ED072450-137E-41ED-AB55-CE014843867A}" type="presParOf" srcId="{2337102C-FC95-4D7D-A18B-FD9D8687A263}" destId="{49A70BF2-15C0-4BCA-BC67-1B68873A0A41}" srcOrd="4"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4D4FB9-E789-4E75-A864-95FA9F86232A}"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zh-CN" altLang="en-US"/>
        </a:p>
      </dgm:t>
    </dgm:pt>
    <dgm:pt modelId="{5AB6F478-50F3-425D-94F7-92749D21A6EB}">
      <dgm:prSet phldrT="[文本]"/>
      <dgm:spPr/>
      <dgm:t>
        <a:bodyPr/>
        <a:lstStyle/>
        <a:p>
          <a:r>
            <a:rPr lang="zh-CN" altLang="en-US" dirty="0" smtClean="0"/>
            <a:t>担保调查</a:t>
          </a:r>
          <a:endParaRPr lang="zh-CN" altLang="en-US" dirty="0"/>
        </a:p>
      </dgm:t>
    </dgm:pt>
    <dgm:pt modelId="{9ABEE37B-6E77-40E7-8AE7-5D174277778E}" type="parTrans" cxnId="{A6564635-6D7C-4F4B-B285-510DD30D7C39}">
      <dgm:prSet/>
      <dgm:spPr/>
      <dgm:t>
        <a:bodyPr/>
        <a:lstStyle/>
        <a:p>
          <a:endParaRPr lang="zh-CN" altLang="en-US"/>
        </a:p>
      </dgm:t>
    </dgm:pt>
    <dgm:pt modelId="{D363DF63-D2CE-4CD0-B2D7-324200834E12}" type="sibTrans" cxnId="{A6564635-6D7C-4F4B-B285-510DD30D7C39}">
      <dgm:prSet/>
      <dgm:spPr/>
      <dgm:t>
        <a:bodyPr/>
        <a:lstStyle/>
        <a:p>
          <a:endParaRPr lang="zh-CN" altLang="en-US"/>
        </a:p>
      </dgm:t>
    </dgm:pt>
    <dgm:pt modelId="{642E19DA-D444-4F93-8022-769AC9DD4F1C}">
      <dgm:prSet phldrT="[文本]"/>
      <dgm:spPr/>
      <dgm:t>
        <a:bodyPr/>
        <a:lstStyle/>
        <a:p>
          <a:r>
            <a:rPr lang="zh-CN" altLang="en-US" dirty="0" smtClean="0"/>
            <a:t>信用调查</a:t>
          </a:r>
          <a:endParaRPr lang="zh-CN" altLang="en-US" dirty="0"/>
        </a:p>
      </dgm:t>
    </dgm:pt>
    <dgm:pt modelId="{C6615B4D-C565-4403-B1A2-AD68FBBAC51F}" type="parTrans" cxnId="{F47E3EBC-2355-459C-B556-0A9E2ACE10F2}">
      <dgm:prSet/>
      <dgm:spPr/>
      <dgm:t>
        <a:bodyPr/>
        <a:lstStyle/>
        <a:p>
          <a:endParaRPr lang="zh-CN" altLang="en-US"/>
        </a:p>
      </dgm:t>
    </dgm:pt>
    <dgm:pt modelId="{A8BC2727-3A34-4947-92A3-6C055BD05F1E}" type="sibTrans" cxnId="{F47E3EBC-2355-459C-B556-0A9E2ACE10F2}">
      <dgm:prSet/>
      <dgm:spPr/>
      <dgm:t>
        <a:bodyPr/>
        <a:lstStyle/>
        <a:p>
          <a:endParaRPr lang="zh-CN" altLang="en-US"/>
        </a:p>
      </dgm:t>
    </dgm:pt>
    <dgm:pt modelId="{2762659B-1C93-4B91-A197-C8A79638CE76}">
      <dgm:prSet phldrT="[文本]"/>
      <dgm:spPr/>
      <dgm:t>
        <a:bodyPr/>
        <a:lstStyle/>
        <a:p>
          <a:r>
            <a:rPr lang="zh-CN" altLang="en-US" dirty="0" smtClean="0"/>
            <a:t>项目初审</a:t>
          </a:r>
          <a:endParaRPr lang="zh-CN" altLang="en-US" dirty="0"/>
        </a:p>
      </dgm:t>
    </dgm:pt>
    <dgm:pt modelId="{B83159FB-8DC2-4A2D-B476-FDFC18D982D3}" type="parTrans" cxnId="{01C584E1-DD00-406D-8B52-D4057F8CA66C}">
      <dgm:prSet/>
      <dgm:spPr/>
      <dgm:t>
        <a:bodyPr/>
        <a:lstStyle/>
        <a:p>
          <a:endParaRPr lang="zh-CN" altLang="en-US"/>
        </a:p>
      </dgm:t>
    </dgm:pt>
    <dgm:pt modelId="{C51F260B-C16B-408B-90A5-63CBC300F58F}" type="sibTrans" cxnId="{01C584E1-DD00-406D-8B52-D4057F8CA66C}">
      <dgm:prSet/>
      <dgm:spPr/>
      <dgm:t>
        <a:bodyPr/>
        <a:lstStyle/>
        <a:p>
          <a:endParaRPr lang="zh-CN" altLang="en-US"/>
        </a:p>
      </dgm:t>
    </dgm:pt>
    <dgm:pt modelId="{04D49ECD-4846-4C49-91C6-B13FBA9D5722}" type="pres">
      <dgm:prSet presAssocID="{7B4D4FB9-E789-4E75-A864-95FA9F86232A}" presName="Name0" presStyleCnt="0">
        <dgm:presLayoutVars>
          <dgm:chMax val="7"/>
          <dgm:dir/>
          <dgm:animOne val="branch"/>
        </dgm:presLayoutVars>
      </dgm:prSet>
      <dgm:spPr/>
      <dgm:t>
        <a:bodyPr/>
        <a:lstStyle/>
        <a:p>
          <a:endParaRPr lang="zh-CN" altLang="en-US"/>
        </a:p>
      </dgm:t>
    </dgm:pt>
    <dgm:pt modelId="{C1225EFA-664B-4E49-865F-F43CC951BE39}" type="pres">
      <dgm:prSet presAssocID="{5AB6F478-50F3-425D-94F7-92749D21A6EB}" presName="parTx1" presStyleLbl="node1" presStyleIdx="0" presStyleCnt="3" custLinFactNeighborX="-71574"/>
      <dgm:spPr/>
      <dgm:t>
        <a:bodyPr/>
        <a:lstStyle/>
        <a:p>
          <a:endParaRPr lang="zh-CN" altLang="en-US"/>
        </a:p>
      </dgm:t>
    </dgm:pt>
    <dgm:pt modelId="{6091885C-CE09-46F7-B4B6-02858DAECA31}" type="pres">
      <dgm:prSet presAssocID="{642E19DA-D444-4F93-8022-769AC9DD4F1C}" presName="parTx2" presStyleLbl="node1" presStyleIdx="1" presStyleCnt="3" custLinFactNeighborX="-29952" custLinFactNeighborY="3046"/>
      <dgm:spPr/>
      <dgm:t>
        <a:bodyPr/>
        <a:lstStyle/>
        <a:p>
          <a:endParaRPr lang="zh-CN" altLang="en-US"/>
        </a:p>
      </dgm:t>
    </dgm:pt>
    <dgm:pt modelId="{416319F7-5AA7-4816-B5F0-EC7D2FED0F2C}" type="pres">
      <dgm:prSet presAssocID="{2762659B-1C93-4B91-A197-C8A79638CE76}" presName="parTx3" presStyleLbl="node1" presStyleIdx="2" presStyleCnt="3"/>
      <dgm:spPr/>
      <dgm:t>
        <a:bodyPr/>
        <a:lstStyle/>
        <a:p>
          <a:endParaRPr lang="zh-CN" altLang="en-US"/>
        </a:p>
      </dgm:t>
    </dgm:pt>
  </dgm:ptLst>
  <dgm:cxnLst>
    <dgm:cxn modelId="{6D44EAE9-A886-458F-B24F-886DB5080421}" type="presOf" srcId="{7B4D4FB9-E789-4E75-A864-95FA9F86232A}" destId="{04D49ECD-4846-4C49-91C6-B13FBA9D5722}" srcOrd="0" destOrd="0" presId="urn:microsoft.com/office/officeart/2009/3/layout/SubStepProcess"/>
    <dgm:cxn modelId="{1FF32626-2670-4B43-B1C3-4372F5879EB2}" type="presOf" srcId="{5AB6F478-50F3-425D-94F7-92749D21A6EB}" destId="{C1225EFA-664B-4E49-865F-F43CC951BE39}" srcOrd="0" destOrd="0" presId="urn:microsoft.com/office/officeart/2009/3/layout/SubStepProcess"/>
    <dgm:cxn modelId="{01C584E1-DD00-406D-8B52-D4057F8CA66C}" srcId="{7B4D4FB9-E789-4E75-A864-95FA9F86232A}" destId="{2762659B-1C93-4B91-A197-C8A79638CE76}" srcOrd="2" destOrd="0" parTransId="{B83159FB-8DC2-4A2D-B476-FDFC18D982D3}" sibTransId="{C51F260B-C16B-408B-90A5-63CBC300F58F}"/>
    <dgm:cxn modelId="{F47E3EBC-2355-459C-B556-0A9E2ACE10F2}" srcId="{7B4D4FB9-E789-4E75-A864-95FA9F86232A}" destId="{642E19DA-D444-4F93-8022-769AC9DD4F1C}" srcOrd="1" destOrd="0" parTransId="{C6615B4D-C565-4403-B1A2-AD68FBBAC51F}" sibTransId="{A8BC2727-3A34-4947-92A3-6C055BD05F1E}"/>
    <dgm:cxn modelId="{64CF72AC-4495-48B3-AB49-D7468E657325}" type="presOf" srcId="{642E19DA-D444-4F93-8022-769AC9DD4F1C}" destId="{6091885C-CE09-46F7-B4B6-02858DAECA31}" srcOrd="0" destOrd="0" presId="urn:microsoft.com/office/officeart/2009/3/layout/SubStepProcess"/>
    <dgm:cxn modelId="{AC4A691C-F76F-4E67-A26F-2C1F3F30D54D}" type="presOf" srcId="{2762659B-1C93-4B91-A197-C8A79638CE76}" destId="{416319F7-5AA7-4816-B5F0-EC7D2FED0F2C}" srcOrd="0" destOrd="0" presId="urn:microsoft.com/office/officeart/2009/3/layout/SubStepProcess"/>
    <dgm:cxn modelId="{A6564635-6D7C-4F4B-B285-510DD30D7C39}" srcId="{7B4D4FB9-E789-4E75-A864-95FA9F86232A}" destId="{5AB6F478-50F3-425D-94F7-92749D21A6EB}" srcOrd="0" destOrd="0" parTransId="{9ABEE37B-6E77-40E7-8AE7-5D174277778E}" sibTransId="{D363DF63-D2CE-4CD0-B2D7-324200834E12}"/>
    <dgm:cxn modelId="{449C30DB-63CE-4D21-9960-85E224B64B90}" type="presParOf" srcId="{04D49ECD-4846-4C49-91C6-B13FBA9D5722}" destId="{C1225EFA-664B-4E49-865F-F43CC951BE39}" srcOrd="0" destOrd="0" presId="urn:microsoft.com/office/officeart/2009/3/layout/SubStepProcess"/>
    <dgm:cxn modelId="{A6FC4201-3AF1-4DC7-B6B9-0BD017BE6907}" type="presParOf" srcId="{04D49ECD-4846-4C49-91C6-B13FBA9D5722}" destId="{6091885C-CE09-46F7-B4B6-02858DAECA31}" srcOrd="1" destOrd="0" presId="urn:microsoft.com/office/officeart/2009/3/layout/SubStepProcess"/>
    <dgm:cxn modelId="{71B7B438-E864-436C-8D44-9BAEF7948BD2}" type="presParOf" srcId="{04D49ECD-4846-4C49-91C6-B13FBA9D5722}" destId="{416319F7-5AA7-4816-B5F0-EC7D2FED0F2C}" srcOrd="2"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97948C-680F-4CFB-8770-396AADE681A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08C9CB33-DB58-40E6-90C9-1ADF7813AEF9}">
      <dgm:prSet phldrT="[文本]"/>
      <dgm:spPr/>
      <dgm:t>
        <a:bodyPr/>
        <a:lstStyle/>
        <a:p>
          <a:r>
            <a:rPr lang="zh-CN" altLang="en-US" dirty="0" smtClean="0"/>
            <a:t>访谈</a:t>
          </a:r>
          <a:endParaRPr lang="zh-CN" altLang="en-US" dirty="0"/>
        </a:p>
      </dgm:t>
    </dgm:pt>
    <dgm:pt modelId="{1A1A84B4-5DDA-452D-A30B-AA60DAB91865}" type="parTrans" cxnId="{C0EF6F8D-C96B-4693-9878-2BBDAC98AC71}">
      <dgm:prSet/>
      <dgm:spPr/>
      <dgm:t>
        <a:bodyPr/>
        <a:lstStyle/>
        <a:p>
          <a:endParaRPr lang="zh-CN" altLang="en-US"/>
        </a:p>
      </dgm:t>
    </dgm:pt>
    <dgm:pt modelId="{AB239058-B5FE-4CAF-AEA2-D457DBE19908}" type="sibTrans" cxnId="{C0EF6F8D-C96B-4693-9878-2BBDAC98AC71}">
      <dgm:prSet/>
      <dgm:spPr/>
      <dgm:t>
        <a:bodyPr/>
        <a:lstStyle/>
        <a:p>
          <a:endParaRPr lang="zh-CN" altLang="en-US"/>
        </a:p>
      </dgm:t>
    </dgm:pt>
    <dgm:pt modelId="{0F99C9B8-B5A2-4214-ADE3-236C287734AB}">
      <dgm:prSet phldrT="[文本]" custT="1"/>
      <dgm:spPr/>
      <dgm:t>
        <a:bodyPr/>
        <a:lstStyle/>
        <a:p>
          <a:r>
            <a:rPr lang="zh-CN" altLang="en-US" sz="1400" b="1" dirty="0" smtClean="0"/>
            <a:t>与法定代表人及其他有重要影响的人面谈，重点关注管理理念以及对企业未来的发展战略，询问企业相关的关联企业情况</a:t>
          </a:r>
          <a:endParaRPr lang="zh-CN" altLang="en-US" sz="1400" dirty="0"/>
        </a:p>
      </dgm:t>
    </dgm:pt>
    <dgm:pt modelId="{CC55F41A-3A5C-42AB-9B5D-27EBB01755A2}" type="parTrans" cxnId="{C2031ED7-F515-4690-989F-3E357C6D0B2A}">
      <dgm:prSet/>
      <dgm:spPr/>
      <dgm:t>
        <a:bodyPr/>
        <a:lstStyle/>
        <a:p>
          <a:endParaRPr lang="zh-CN" altLang="en-US"/>
        </a:p>
      </dgm:t>
    </dgm:pt>
    <dgm:pt modelId="{6D43C040-D945-494D-8986-FE3A6A9F6010}" type="sibTrans" cxnId="{C2031ED7-F515-4690-989F-3E357C6D0B2A}">
      <dgm:prSet/>
      <dgm:spPr/>
      <dgm:t>
        <a:bodyPr/>
        <a:lstStyle/>
        <a:p>
          <a:endParaRPr lang="zh-CN" altLang="en-US"/>
        </a:p>
      </dgm:t>
    </dgm:pt>
    <dgm:pt modelId="{77069E4B-CDCB-4DFF-9879-AC4D2937232C}">
      <dgm:prSet phldrT="[文本]" custT="1"/>
      <dgm:spPr/>
      <dgm:t>
        <a:bodyPr/>
        <a:lstStyle/>
        <a:p>
          <a:r>
            <a:rPr lang="zh-CN" altLang="en-US" sz="1400" b="1" dirty="0" smtClean="0"/>
            <a:t>与一线人员的沟通，比如生产管理人员、技术人员、销售人员、财务人员，将核实的情况与企业申报的资料相核对，以寻找企业虚报，夸张的成分，进一步防范企业资料失真的风险</a:t>
          </a:r>
          <a:endParaRPr lang="zh-CN" altLang="en-US" sz="1400" b="1" dirty="0"/>
        </a:p>
      </dgm:t>
    </dgm:pt>
    <dgm:pt modelId="{78C227F2-82B7-4B6E-A85A-C96A67CD0329}" type="parTrans" cxnId="{DF3872C3-F171-4D0B-82C7-57017CCD683D}">
      <dgm:prSet/>
      <dgm:spPr/>
      <dgm:t>
        <a:bodyPr/>
        <a:lstStyle/>
        <a:p>
          <a:endParaRPr lang="zh-CN" altLang="en-US"/>
        </a:p>
      </dgm:t>
    </dgm:pt>
    <dgm:pt modelId="{C5F84433-1232-4CD9-9D1A-76AE4DD3CD89}" type="sibTrans" cxnId="{DF3872C3-F171-4D0B-82C7-57017CCD683D}">
      <dgm:prSet/>
      <dgm:spPr/>
      <dgm:t>
        <a:bodyPr/>
        <a:lstStyle/>
        <a:p>
          <a:endParaRPr lang="zh-CN" altLang="en-US"/>
        </a:p>
      </dgm:t>
    </dgm:pt>
    <dgm:pt modelId="{0D236B74-F632-4997-94A7-CF12AE594E0C}">
      <dgm:prSet phldrT="[文本]"/>
      <dgm:spPr/>
      <dgm:t>
        <a:bodyPr/>
        <a:lstStyle/>
        <a:p>
          <a:r>
            <a:rPr lang="zh-CN" altLang="en-US" dirty="0" smtClean="0"/>
            <a:t>查勘</a:t>
          </a:r>
          <a:endParaRPr lang="zh-CN" altLang="en-US" dirty="0"/>
        </a:p>
      </dgm:t>
    </dgm:pt>
    <dgm:pt modelId="{B29B1BE7-BAB4-4536-84AF-B066A4AE9197}" type="parTrans" cxnId="{1359BA34-CBB7-432E-AD67-292FE5D3ADF1}">
      <dgm:prSet/>
      <dgm:spPr/>
      <dgm:t>
        <a:bodyPr/>
        <a:lstStyle/>
        <a:p>
          <a:endParaRPr lang="zh-CN" altLang="en-US"/>
        </a:p>
      </dgm:t>
    </dgm:pt>
    <dgm:pt modelId="{25169F7B-61F1-4984-AD80-A53AE39140F8}" type="sibTrans" cxnId="{1359BA34-CBB7-432E-AD67-292FE5D3ADF1}">
      <dgm:prSet/>
      <dgm:spPr/>
      <dgm:t>
        <a:bodyPr/>
        <a:lstStyle/>
        <a:p>
          <a:endParaRPr lang="zh-CN" altLang="en-US"/>
        </a:p>
      </dgm:t>
    </dgm:pt>
    <dgm:pt modelId="{D388CDDF-58A3-44ED-842D-6F2B7BD7DAD0}">
      <dgm:prSet phldrT="[文本]" custT="1"/>
      <dgm:spPr/>
      <dgm:t>
        <a:bodyPr/>
        <a:lstStyle/>
        <a:p>
          <a:r>
            <a:rPr lang="zh-CN" sz="1400" b="1" dirty="0" smtClean="0"/>
            <a:t>到生产场所进行查勘，重点关注生产工序情况、设备的先进性、设备的完好性、工艺的先进性等情况</a:t>
          </a:r>
          <a:endParaRPr lang="zh-CN" altLang="en-US" sz="1400" b="1" dirty="0"/>
        </a:p>
      </dgm:t>
    </dgm:pt>
    <dgm:pt modelId="{59D260CB-1C5F-4F1E-B7E9-530C877D0CC0}" type="parTrans" cxnId="{FF7268F9-30D7-42C5-A2CD-565733959F41}">
      <dgm:prSet/>
      <dgm:spPr/>
      <dgm:t>
        <a:bodyPr/>
        <a:lstStyle/>
        <a:p>
          <a:endParaRPr lang="zh-CN" altLang="en-US"/>
        </a:p>
      </dgm:t>
    </dgm:pt>
    <dgm:pt modelId="{07555AB6-B14D-4370-9DEE-B83A0171EF99}" type="sibTrans" cxnId="{FF7268F9-30D7-42C5-A2CD-565733959F41}">
      <dgm:prSet/>
      <dgm:spPr/>
      <dgm:t>
        <a:bodyPr/>
        <a:lstStyle/>
        <a:p>
          <a:endParaRPr lang="zh-CN" altLang="en-US"/>
        </a:p>
      </dgm:t>
    </dgm:pt>
    <dgm:pt modelId="{2036636A-D203-4C6B-87BE-B9B6B9FD49FC}">
      <dgm:prSet phldrT="[文本]" custT="1"/>
      <dgm:spPr/>
      <dgm:t>
        <a:bodyPr/>
        <a:lstStyle/>
        <a:p>
          <a:r>
            <a:rPr lang="zh-CN" sz="1400" b="1" dirty="0" smtClean="0"/>
            <a:t>到企业的仓库，察看企业库存情况，核对存货的价值和数量（与账面数估计核对），关注重要产品的质量，看有无损毁、变质、积压的情况</a:t>
          </a:r>
          <a:endParaRPr lang="zh-CN" altLang="en-US" sz="1400" b="1" dirty="0"/>
        </a:p>
      </dgm:t>
    </dgm:pt>
    <dgm:pt modelId="{806FA860-410B-4E87-9E47-7AEF6E3C3582}" type="parTrans" cxnId="{33D585E4-D008-41BE-AB92-52405A86FD42}">
      <dgm:prSet/>
      <dgm:spPr/>
      <dgm:t>
        <a:bodyPr/>
        <a:lstStyle/>
        <a:p>
          <a:endParaRPr lang="zh-CN" altLang="en-US"/>
        </a:p>
      </dgm:t>
    </dgm:pt>
    <dgm:pt modelId="{F7FCAA55-4432-48F2-8945-51999D29FE17}" type="sibTrans" cxnId="{33D585E4-D008-41BE-AB92-52405A86FD42}">
      <dgm:prSet/>
      <dgm:spPr/>
      <dgm:t>
        <a:bodyPr/>
        <a:lstStyle/>
        <a:p>
          <a:endParaRPr lang="zh-CN" altLang="en-US"/>
        </a:p>
      </dgm:t>
    </dgm:pt>
    <dgm:pt modelId="{2440DBA3-C451-4189-91CC-4D718B0D1EEA}">
      <dgm:prSet phldrT="[文本]"/>
      <dgm:spPr/>
      <dgm:t>
        <a:bodyPr/>
        <a:lstStyle/>
        <a:p>
          <a:r>
            <a:rPr lang="zh-CN" altLang="en-US" dirty="0" smtClean="0"/>
            <a:t>对比</a:t>
          </a:r>
          <a:endParaRPr lang="zh-CN" altLang="en-US" dirty="0"/>
        </a:p>
      </dgm:t>
    </dgm:pt>
    <dgm:pt modelId="{DB0EDA4F-98B7-4668-9E74-FAFE7D1562F5}" type="parTrans" cxnId="{A42DE2C1-BC54-4136-A4BD-9E6935855567}">
      <dgm:prSet/>
      <dgm:spPr/>
      <dgm:t>
        <a:bodyPr/>
        <a:lstStyle/>
        <a:p>
          <a:endParaRPr lang="zh-CN" altLang="en-US"/>
        </a:p>
      </dgm:t>
    </dgm:pt>
    <dgm:pt modelId="{8DB9ED6A-0230-4E87-BC7E-B0BBAEE29349}" type="sibTrans" cxnId="{A42DE2C1-BC54-4136-A4BD-9E6935855567}">
      <dgm:prSet/>
      <dgm:spPr/>
      <dgm:t>
        <a:bodyPr/>
        <a:lstStyle/>
        <a:p>
          <a:endParaRPr lang="zh-CN" altLang="en-US"/>
        </a:p>
      </dgm:t>
    </dgm:pt>
    <dgm:pt modelId="{FA828C12-2383-4D86-ACAF-B2E921EF9930}">
      <dgm:prSet phldrT="[文本]" custT="1"/>
      <dgm:spPr/>
      <dgm:t>
        <a:bodyPr/>
        <a:lstStyle/>
        <a:p>
          <a:r>
            <a:rPr lang="zh-CN" sz="1400" b="1" dirty="0" smtClean="0"/>
            <a:t>对申保单位所报财务资料和有关数据进行核查</a:t>
          </a:r>
          <a:endParaRPr lang="zh-CN" altLang="en-US" sz="1400" b="1" dirty="0"/>
        </a:p>
      </dgm:t>
    </dgm:pt>
    <dgm:pt modelId="{6821156D-959B-4475-9F60-C41AF3792DEB}" type="parTrans" cxnId="{744F6DDD-3D58-4CF1-8F52-07D09D969203}">
      <dgm:prSet/>
      <dgm:spPr/>
      <dgm:t>
        <a:bodyPr/>
        <a:lstStyle/>
        <a:p>
          <a:endParaRPr lang="zh-CN" altLang="en-US"/>
        </a:p>
      </dgm:t>
    </dgm:pt>
    <dgm:pt modelId="{DD5D7651-6A87-403C-AAE4-3E5B167C1941}" type="sibTrans" cxnId="{744F6DDD-3D58-4CF1-8F52-07D09D969203}">
      <dgm:prSet/>
      <dgm:spPr/>
      <dgm:t>
        <a:bodyPr/>
        <a:lstStyle/>
        <a:p>
          <a:endParaRPr lang="zh-CN" altLang="en-US"/>
        </a:p>
      </dgm:t>
    </dgm:pt>
    <dgm:pt modelId="{1A966A8F-52D0-4994-B674-C280804581C9}">
      <dgm:prSet phldrT="[文本]" custT="1"/>
      <dgm:spPr/>
      <dgm:t>
        <a:bodyPr/>
        <a:lstStyle/>
        <a:p>
          <a:r>
            <a:rPr lang="zh-CN" sz="1400" b="1" dirty="0" smtClean="0"/>
            <a:t>对比申保单位报送材料与实地察看真实情况的差异</a:t>
          </a:r>
          <a:r>
            <a:rPr lang="zh-CN" altLang="en-US" sz="1400" b="1" dirty="0" smtClean="0"/>
            <a:t>，</a:t>
          </a:r>
          <a:r>
            <a:rPr lang="zh-CN" sz="1400" b="1" dirty="0" smtClean="0"/>
            <a:t>如果存在差异必须核查清楚差异形成原因；重点察看申报资料有关权利证明材料的原件，必须与原件核对相符后才能确认相关的权利证明材料；该阶段要对实地查看情况作出详细记录，有附表的按照要求逐一填列，以作为形成最后调查报告的附件，索取资料要保存完整</a:t>
          </a:r>
          <a:endParaRPr lang="zh-CN" altLang="en-US" sz="1400" b="1" dirty="0"/>
        </a:p>
      </dgm:t>
    </dgm:pt>
    <dgm:pt modelId="{0F6AF58F-BFD7-4B61-86B5-077CF35FBD84}" type="parTrans" cxnId="{717E7AE2-6F13-44F4-81E1-EA0B740465A8}">
      <dgm:prSet/>
      <dgm:spPr/>
      <dgm:t>
        <a:bodyPr/>
        <a:lstStyle/>
        <a:p>
          <a:endParaRPr lang="zh-CN" altLang="en-US"/>
        </a:p>
      </dgm:t>
    </dgm:pt>
    <dgm:pt modelId="{82379488-0A7C-4551-AEB6-DD76D372F2F3}" type="sibTrans" cxnId="{717E7AE2-6F13-44F4-81E1-EA0B740465A8}">
      <dgm:prSet/>
      <dgm:spPr/>
      <dgm:t>
        <a:bodyPr/>
        <a:lstStyle/>
        <a:p>
          <a:endParaRPr lang="zh-CN" altLang="en-US"/>
        </a:p>
      </dgm:t>
    </dgm:pt>
    <dgm:pt modelId="{B3582C79-907A-4B93-B7B3-0FA4A22FB0B5}">
      <dgm:prSet phldrT="[文本]" custT="1"/>
      <dgm:spPr/>
      <dgm:t>
        <a:bodyPr/>
        <a:lstStyle/>
        <a:p>
          <a:endParaRPr lang="zh-CN" altLang="en-US" sz="1400" b="1" dirty="0"/>
        </a:p>
      </dgm:t>
    </dgm:pt>
    <dgm:pt modelId="{78D0428E-61F2-4741-BD63-A180A3B29743}" type="parTrans" cxnId="{3B2C2FA6-01D7-42F3-AA55-88D8D81C1BC3}">
      <dgm:prSet/>
      <dgm:spPr/>
      <dgm:t>
        <a:bodyPr/>
        <a:lstStyle/>
        <a:p>
          <a:endParaRPr lang="zh-CN" altLang="en-US"/>
        </a:p>
      </dgm:t>
    </dgm:pt>
    <dgm:pt modelId="{C9D4FE55-6015-4CA5-92F4-B944EEDF7D28}" type="sibTrans" cxnId="{3B2C2FA6-01D7-42F3-AA55-88D8D81C1BC3}">
      <dgm:prSet/>
      <dgm:spPr/>
      <dgm:t>
        <a:bodyPr/>
        <a:lstStyle/>
        <a:p>
          <a:endParaRPr lang="zh-CN" altLang="en-US"/>
        </a:p>
      </dgm:t>
    </dgm:pt>
    <dgm:pt modelId="{EBE118FB-6F78-4D1C-866F-4C07216C6C94}">
      <dgm:prSet phldrT="[文本]" custT="1"/>
      <dgm:spPr/>
      <dgm:t>
        <a:bodyPr/>
        <a:lstStyle/>
        <a:p>
          <a:r>
            <a:rPr lang="zh-CN" altLang="en-US" sz="1400" b="1" dirty="0" smtClean="0"/>
            <a:t>与采购、销售及其他生产经营问题向有关方面调查核实</a:t>
          </a:r>
          <a:endParaRPr lang="zh-CN" altLang="en-US" sz="1400" b="1" dirty="0"/>
        </a:p>
      </dgm:t>
    </dgm:pt>
    <dgm:pt modelId="{908A6721-59BC-44D9-99C4-7E6FE3AFC671}" type="parTrans" cxnId="{08CA4055-DCE7-4AF3-B291-A4875C256EFC}">
      <dgm:prSet/>
      <dgm:spPr/>
      <dgm:t>
        <a:bodyPr/>
        <a:lstStyle/>
        <a:p>
          <a:endParaRPr lang="zh-CN" altLang="en-US"/>
        </a:p>
      </dgm:t>
    </dgm:pt>
    <dgm:pt modelId="{ACB72462-6DAF-48BF-9618-803EADA14160}" type="sibTrans" cxnId="{08CA4055-DCE7-4AF3-B291-A4875C256EFC}">
      <dgm:prSet/>
      <dgm:spPr/>
      <dgm:t>
        <a:bodyPr/>
        <a:lstStyle/>
        <a:p>
          <a:endParaRPr lang="zh-CN" altLang="en-US"/>
        </a:p>
      </dgm:t>
    </dgm:pt>
    <dgm:pt modelId="{B2CA67C8-2F3F-4D32-91E2-81117AE2CB08}" type="pres">
      <dgm:prSet presAssocID="{0997948C-680F-4CFB-8770-396AADE681A8}" presName="Name0" presStyleCnt="0">
        <dgm:presLayoutVars>
          <dgm:dir/>
          <dgm:animLvl val="lvl"/>
          <dgm:resizeHandles val="exact"/>
        </dgm:presLayoutVars>
      </dgm:prSet>
      <dgm:spPr/>
      <dgm:t>
        <a:bodyPr/>
        <a:lstStyle/>
        <a:p>
          <a:endParaRPr lang="zh-CN" altLang="en-US"/>
        </a:p>
      </dgm:t>
    </dgm:pt>
    <dgm:pt modelId="{5A2A4FD6-81E7-4728-84CE-3C95A1631BF5}" type="pres">
      <dgm:prSet presAssocID="{08C9CB33-DB58-40E6-90C9-1ADF7813AEF9}" presName="composite" presStyleCnt="0"/>
      <dgm:spPr/>
    </dgm:pt>
    <dgm:pt modelId="{AEA081E5-F183-4820-BD1D-1A4E0891E1EB}" type="pres">
      <dgm:prSet presAssocID="{08C9CB33-DB58-40E6-90C9-1ADF7813AEF9}" presName="parTx" presStyleLbl="alignNode1" presStyleIdx="0" presStyleCnt="3" custScaleY="79695">
        <dgm:presLayoutVars>
          <dgm:chMax val="0"/>
          <dgm:chPref val="0"/>
          <dgm:bulletEnabled val="1"/>
        </dgm:presLayoutVars>
      </dgm:prSet>
      <dgm:spPr/>
      <dgm:t>
        <a:bodyPr/>
        <a:lstStyle/>
        <a:p>
          <a:endParaRPr lang="zh-CN" altLang="en-US"/>
        </a:p>
      </dgm:t>
    </dgm:pt>
    <dgm:pt modelId="{3A0B3240-CF1A-48D5-AD0F-8CF94D78CBD8}" type="pres">
      <dgm:prSet presAssocID="{08C9CB33-DB58-40E6-90C9-1ADF7813AEF9}" presName="desTx" presStyleLbl="alignAccFollowNode1" presStyleIdx="0" presStyleCnt="3">
        <dgm:presLayoutVars>
          <dgm:bulletEnabled val="1"/>
        </dgm:presLayoutVars>
      </dgm:prSet>
      <dgm:spPr/>
      <dgm:t>
        <a:bodyPr/>
        <a:lstStyle/>
        <a:p>
          <a:endParaRPr lang="zh-CN" altLang="en-US"/>
        </a:p>
      </dgm:t>
    </dgm:pt>
    <dgm:pt modelId="{BD7A5B2D-95EF-4EAF-A025-FC2F3A63DF73}" type="pres">
      <dgm:prSet presAssocID="{AB239058-B5FE-4CAF-AEA2-D457DBE19908}" presName="space" presStyleCnt="0"/>
      <dgm:spPr/>
    </dgm:pt>
    <dgm:pt modelId="{56EEC1C5-1CAA-44BD-ACBF-AD4D22155018}" type="pres">
      <dgm:prSet presAssocID="{0D236B74-F632-4997-94A7-CF12AE594E0C}" presName="composite" presStyleCnt="0"/>
      <dgm:spPr/>
    </dgm:pt>
    <dgm:pt modelId="{3C7C94E5-8291-4D06-AA24-47D63F3F1D17}" type="pres">
      <dgm:prSet presAssocID="{0D236B74-F632-4997-94A7-CF12AE594E0C}" presName="parTx" presStyleLbl="alignNode1" presStyleIdx="1" presStyleCnt="3" custScaleY="79695" custLinFactNeighborX="0">
        <dgm:presLayoutVars>
          <dgm:chMax val="0"/>
          <dgm:chPref val="0"/>
          <dgm:bulletEnabled val="1"/>
        </dgm:presLayoutVars>
      </dgm:prSet>
      <dgm:spPr/>
      <dgm:t>
        <a:bodyPr/>
        <a:lstStyle/>
        <a:p>
          <a:endParaRPr lang="zh-CN" altLang="en-US"/>
        </a:p>
      </dgm:t>
    </dgm:pt>
    <dgm:pt modelId="{2B7132DD-4127-4A16-9DAC-875CD338E804}" type="pres">
      <dgm:prSet presAssocID="{0D236B74-F632-4997-94A7-CF12AE594E0C}" presName="desTx" presStyleLbl="alignAccFollowNode1" presStyleIdx="1" presStyleCnt="3">
        <dgm:presLayoutVars>
          <dgm:bulletEnabled val="1"/>
        </dgm:presLayoutVars>
      </dgm:prSet>
      <dgm:spPr/>
      <dgm:t>
        <a:bodyPr/>
        <a:lstStyle/>
        <a:p>
          <a:endParaRPr lang="zh-CN" altLang="en-US"/>
        </a:p>
      </dgm:t>
    </dgm:pt>
    <dgm:pt modelId="{8728CE6F-894E-4DB4-9193-1D2F5798E59B}" type="pres">
      <dgm:prSet presAssocID="{25169F7B-61F1-4984-AD80-A53AE39140F8}" presName="space" presStyleCnt="0"/>
      <dgm:spPr/>
    </dgm:pt>
    <dgm:pt modelId="{F30B483F-FA34-448E-B6A3-7E16F9F0EF51}" type="pres">
      <dgm:prSet presAssocID="{2440DBA3-C451-4189-91CC-4D718B0D1EEA}" presName="composite" presStyleCnt="0"/>
      <dgm:spPr/>
    </dgm:pt>
    <dgm:pt modelId="{929F55B7-F73F-47AC-89AB-6C90A75B29B3}" type="pres">
      <dgm:prSet presAssocID="{2440DBA3-C451-4189-91CC-4D718B0D1EEA}" presName="parTx" presStyleLbl="alignNode1" presStyleIdx="2" presStyleCnt="3" custScaleY="79695">
        <dgm:presLayoutVars>
          <dgm:chMax val="0"/>
          <dgm:chPref val="0"/>
          <dgm:bulletEnabled val="1"/>
        </dgm:presLayoutVars>
      </dgm:prSet>
      <dgm:spPr/>
      <dgm:t>
        <a:bodyPr/>
        <a:lstStyle/>
        <a:p>
          <a:endParaRPr lang="zh-CN" altLang="en-US"/>
        </a:p>
      </dgm:t>
    </dgm:pt>
    <dgm:pt modelId="{059071CA-CCE5-4832-9C9A-AA6909FBC0F0}" type="pres">
      <dgm:prSet presAssocID="{2440DBA3-C451-4189-91CC-4D718B0D1EEA}" presName="desTx" presStyleLbl="alignAccFollowNode1" presStyleIdx="2" presStyleCnt="3">
        <dgm:presLayoutVars>
          <dgm:bulletEnabled val="1"/>
        </dgm:presLayoutVars>
      </dgm:prSet>
      <dgm:spPr/>
      <dgm:t>
        <a:bodyPr/>
        <a:lstStyle/>
        <a:p>
          <a:endParaRPr lang="zh-CN" altLang="en-US"/>
        </a:p>
      </dgm:t>
    </dgm:pt>
  </dgm:ptLst>
  <dgm:cxnLst>
    <dgm:cxn modelId="{1542D9D1-A643-49E7-A800-B30827762F95}" type="presOf" srcId="{B3582C79-907A-4B93-B7B3-0FA4A22FB0B5}" destId="{3A0B3240-CF1A-48D5-AD0F-8CF94D78CBD8}" srcOrd="0" destOrd="3" presId="urn:microsoft.com/office/officeart/2005/8/layout/hList1"/>
    <dgm:cxn modelId="{DB4569B7-539E-4DD1-8463-0C44A7C56A3D}" type="presOf" srcId="{08C9CB33-DB58-40E6-90C9-1ADF7813AEF9}" destId="{AEA081E5-F183-4820-BD1D-1A4E0891E1EB}" srcOrd="0" destOrd="0" presId="urn:microsoft.com/office/officeart/2005/8/layout/hList1"/>
    <dgm:cxn modelId="{FF7268F9-30D7-42C5-A2CD-565733959F41}" srcId="{0D236B74-F632-4997-94A7-CF12AE594E0C}" destId="{D388CDDF-58A3-44ED-842D-6F2B7BD7DAD0}" srcOrd="0" destOrd="0" parTransId="{59D260CB-1C5F-4F1E-B7E9-530C877D0CC0}" sibTransId="{07555AB6-B14D-4370-9DEE-B83A0171EF99}"/>
    <dgm:cxn modelId="{3CB4D8F1-E783-405C-8E58-2439458A8BA6}" type="presOf" srcId="{0D236B74-F632-4997-94A7-CF12AE594E0C}" destId="{3C7C94E5-8291-4D06-AA24-47D63F3F1D17}" srcOrd="0" destOrd="0" presId="urn:microsoft.com/office/officeart/2005/8/layout/hList1"/>
    <dgm:cxn modelId="{AD7B00AA-D1FD-4A5B-8B27-B6A1C2D7825D}" type="presOf" srcId="{2036636A-D203-4C6B-87BE-B9B6B9FD49FC}" destId="{2B7132DD-4127-4A16-9DAC-875CD338E804}" srcOrd="0" destOrd="1" presId="urn:microsoft.com/office/officeart/2005/8/layout/hList1"/>
    <dgm:cxn modelId="{717E7AE2-6F13-44F4-81E1-EA0B740465A8}" srcId="{2440DBA3-C451-4189-91CC-4D718B0D1EEA}" destId="{1A966A8F-52D0-4994-B674-C280804581C9}" srcOrd="1" destOrd="0" parTransId="{0F6AF58F-BFD7-4B61-86B5-077CF35FBD84}" sibTransId="{82379488-0A7C-4551-AEB6-DD76D372F2F3}"/>
    <dgm:cxn modelId="{08CA4055-DCE7-4AF3-B291-A4875C256EFC}" srcId="{08C9CB33-DB58-40E6-90C9-1ADF7813AEF9}" destId="{EBE118FB-6F78-4D1C-866F-4C07216C6C94}" srcOrd="2" destOrd="0" parTransId="{908A6721-59BC-44D9-99C4-7E6FE3AFC671}" sibTransId="{ACB72462-6DAF-48BF-9618-803EADA14160}"/>
    <dgm:cxn modelId="{1359BA34-CBB7-432E-AD67-292FE5D3ADF1}" srcId="{0997948C-680F-4CFB-8770-396AADE681A8}" destId="{0D236B74-F632-4997-94A7-CF12AE594E0C}" srcOrd="1" destOrd="0" parTransId="{B29B1BE7-BAB4-4536-84AF-B066A4AE9197}" sibTransId="{25169F7B-61F1-4984-AD80-A53AE39140F8}"/>
    <dgm:cxn modelId="{01E9ED51-028E-4BF8-A9D0-242E4DACF0F5}" type="presOf" srcId="{0F99C9B8-B5A2-4214-ADE3-236C287734AB}" destId="{3A0B3240-CF1A-48D5-AD0F-8CF94D78CBD8}" srcOrd="0" destOrd="0" presId="urn:microsoft.com/office/officeart/2005/8/layout/hList1"/>
    <dgm:cxn modelId="{16951BD2-F528-45D3-BE09-3B03A08B3A67}" type="presOf" srcId="{FA828C12-2383-4D86-ACAF-B2E921EF9930}" destId="{059071CA-CCE5-4832-9C9A-AA6909FBC0F0}" srcOrd="0" destOrd="0" presId="urn:microsoft.com/office/officeart/2005/8/layout/hList1"/>
    <dgm:cxn modelId="{33D585E4-D008-41BE-AB92-52405A86FD42}" srcId="{0D236B74-F632-4997-94A7-CF12AE594E0C}" destId="{2036636A-D203-4C6B-87BE-B9B6B9FD49FC}" srcOrd="1" destOrd="0" parTransId="{806FA860-410B-4E87-9E47-7AEF6E3C3582}" sibTransId="{F7FCAA55-4432-48F2-8945-51999D29FE17}"/>
    <dgm:cxn modelId="{19D422D6-6624-41C3-ACC1-F533AB7588D5}" type="presOf" srcId="{2440DBA3-C451-4189-91CC-4D718B0D1EEA}" destId="{929F55B7-F73F-47AC-89AB-6C90A75B29B3}" srcOrd="0" destOrd="0" presId="urn:microsoft.com/office/officeart/2005/8/layout/hList1"/>
    <dgm:cxn modelId="{13B7F05D-A3F4-42DD-B648-7DE2A36A1BD6}" type="presOf" srcId="{77069E4B-CDCB-4DFF-9879-AC4D2937232C}" destId="{3A0B3240-CF1A-48D5-AD0F-8CF94D78CBD8}" srcOrd="0" destOrd="1" presId="urn:microsoft.com/office/officeart/2005/8/layout/hList1"/>
    <dgm:cxn modelId="{C0EF6F8D-C96B-4693-9878-2BBDAC98AC71}" srcId="{0997948C-680F-4CFB-8770-396AADE681A8}" destId="{08C9CB33-DB58-40E6-90C9-1ADF7813AEF9}" srcOrd="0" destOrd="0" parTransId="{1A1A84B4-5DDA-452D-A30B-AA60DAB91865}" sibTransId="{AB239058-B5FE-4CAF-AEA2-D457DBE19908}"/>
    <dgm:cxn modelId="{A42DE2C1-BC54-4136-A4BD-9E6935855567}" srcId="{0997948C-680F-4CFB-8770-396AADE681A8}" destId="{2440DBA3-C451-4189-91CC-4D718B0D1EEA}" srcOrd="2" destOrd="0" parTransId="{DB0EDA4F-98B7-4668-9E74-FAFE7D1562F5}" sibTransId="{8DB9ED6A-0230-4E87-BC7E-B0BBAEE29349}"/>
    <dgm:cxn modelId="{86749244-7C44-4075-9892-62B3BB3B31F2}" type="presOf" srcId="{D388CDDF-58A3-44ED-842D-6F2B7BD7DAD0}" destId="{2B7132DD-4127-4A16-9DAC-875CD338E804}" srcOrd="0" destOrd="0" presId="urn:microsoft.com/office/officeart/2005/8/layout/hList1"/>
    <dgm:cxn modelId="{D2BD3E5A-C50B-4E54-A322-AF2F2355D413}" type="presOf" srcId="{EBE118FB-6F78-4D1C-866F-4C07216C6C94}" destId="{3A0B3240-CF1A-48D5-AD0F-8CF94D78CBD8}" srcOrd="0" destOrd="2" presId="urn:microsoft.com/office/officeart/2005/8/layout/hList1"/>
    <dgm:cxn modelId="{C2031ED7-F515-4690-989F-3E357C6D0B2A}" srcId="{08C9CB33-DB58-40E6-90C9-1ADF7813AEF9}" destId="{0F99C9B8-B5A2-4214-ADE3-236C287734AB}" srcOrd="0" destOrd="0" parTransId="{CC55F41A-3A5C-42AB-9B5D-27EBB01755A2}" sibTransId="{6D43C040-D945-494D-8986-FE3A6A9F6010}"/>
    <dgm:cxn modelId="{3B2C2FA6-01D7-42F3-AA55-88D8D81C1BC3}" srcId="{08C9CB33-DB58-40E6-90C9-1ADF7813AEF9}" destId="{B3582C79-907A-4B93-B7B3-0FA4A22FB0B5}" srcOrd="3" destOrd="0" parTransId="{78D0428E-61F2-4741-BD63-A180A3B29743}" sibTransId="{C9D4FE55-6015-4CA5-92F4-B944EEDF7D28}"/>
    <dgm:cxn modelId="{FEB2701F-3EED-43E0-A21A-19E54E300AFC}" type="presOf" srcId="{0997948C-680F-4CFB-8770-396AADE681A8}" destId="{B2CA67C8-2F3F-4D32-91E2-81117AE2CB08}" srcOrd="0" destOrd="0" presId="urn:microsoft.com/office/officeart/2005/8/layout/hList1"/>
    <dgm:cxn modelId="{744F6DDD-3D58-4CF1-8F52-07D09D969203}" srcId="{2440DBA3-C451-4189-91CC-4D718B0D1EEA}" destId="{FA828C12-2383-4D86-ACAF-B2E921EF9930}" srcOrd="0" destOrd="0" parTransId="{6821156D-959B-4475-9F60-C41AF3792DEB}" sibTransId="{DD5D7651-6A87-403C-AAE4-3E5B167C1941}"/>
    <dgm:cxn modelId="{0D46758A-85BB-483F-BB6C-606355B2B322}" type="presOf" srcId="{1A966A8F-52D0-4994-B674-C280804581C9}" destId="{059071CA-CCE5-4832-9C9A-AA6909FBC0F0}" srcOrd="0" destOrd="1" presId="urn:microsoft.com/office/officeart/2005/8/layout/hList1"/>
    <dgm:cxn modelId="{DF3872C3-F171-4D0B-82C7-57017CCD683D}" srcId="{08C9CB33-DB58-40E6-90C9-1ADF7813AEF9}" destId="{77069E4B-CDCB-4DFF-9879-AC4D2937232C}" srcOrd="1" destOrd="0" parTransId="{78C227F2-82B7-4B6E-A85A-C96A67CD0329}" sibTransId="{C5F84433-1232-4CD9-9D1A-76AE4DD3CD89}"/>
    <dgm:cxn modelId="{F0068743-AB1B-4EAD-8F52-4C58A09BE8EA}" type="presParOf" srcId="{B2CA67C8-2F3F-4D32-91E2-81117AE2CB08}" destId="{5A2A4FD6-81E7-4728-84CE-3C95A1631BF5}" srcOrd="0" destOrd="0" presId="urn:microsoft.com/office/officeart/2005/8/layout/hList1"/>
    <dgm:cxn modelId="{D145A0AA-CF06-42A4-AC3F-0CD3287C0C33}" type="presParOf" srcId="{5A2A4FD6-81E7-4728-84CE-3C95A1631BF5}" destId="{AEA081E5-F183-4820-BD1D-1A4E0891E1EB}" srcOrd="0" destOrd="0" presId="urn:microsoft.com/office/officeart/2005/8/layout/hList1"/>
    <dgm:cxn modelId="{226B4DAF-DFBF-43C9-9F7F-66E1C0ED3F4B}" type="presParOf" srcId="{5A2A4FD6-81E7-4728-84CE-3C95A1631BF5}" destId="{3A0B3240-CF1A-48D5-AD0F-8CF94D78CBD8}" srcOrd="1" destOrd="0" presId="urn:microsoft.com/office/officeart/2005/8/layout/hList1"/>
    <dgm:cxn modelId="{622E71DB-D698-4708-9EF3-664298DC46FB}" type="presParOf" srcId="{B2CA67C8-2F3F-4D32-91E2-81117AE2CB08}" destId="{BD7A5B2D-95EF-4EAF-A025-FC2F3A63DF73}" srcOrd="1" destOrd="0" presId="urn:microsoft.com/office/officeart/2005/8/layout/hList1"/>
    <dgm:cxn modelId="{29A50D1B-8E6D-40C3-B49A-2909E0DD9CE0}" type="presParOf" srcId="{B2CA67C8-2F3F-4D32-91E2-81117AE2CB08}" destId="{56EEC1C5-1CAA-44BD-ACBF-AD4D22155018}" srcOrd="2" destOrd="0" presId="urn:microsoft.com/office/officeart/2005/8/layout/hList1"/>
    <dgm:cxn modelId="{8B4FCE61-7369-47DA-8E80-38F903596D84}" type="presParOf" srcId="{56EEC1C5-1CAA-44BD-ACBF-AD4D22155018}" destId="{3C7C94E5-8291-4D06-AA24-47D63F3F1D17}" srcOrd="0" destOrd="0" presId="urn:microsoft.com/office/officeart/2005/8/layout/hList1"/>
    <dgm:cxn modelId="{C63E6BD5-4988-4BE7-B962-75C6A5F13501}" type="presParOf" srcId="{56EEC1C5-1CAA-44BD-ACBF-AD4D22155018}" destId="{2B7132DD-4127-4A16-9DAC-875CD338E804}" srcOrd="1" destOrd="0" presId="urn:microsoft.com/office/officeart/2005/8/layout/hList1"/>
    <dgm:cxn modelId="{70BE9A56-5273-4DBC-85DC-E1E65629E005}" type="presParOf" srcId="{B2CA67C8-2F3F-4D32-91E2-81117AE2CB08}" destId="{8728CE6F-894E-4DB4-9193-1D2F5798E59B}" srcOrd="3" destOrd="0" presId="urn:microsoft.com/office/officeart/2005/8/layout/hList1"/>
    <dgm:cxn modelId="{C16279F5-F35C-411F-8020-CA97CEF51DD0}" type="presParOf" srcId="{B2CA67C8-2F3F-4D32-91E2-81117AE2CB08}" destId="{F30B483F-FA34-448E-B6A3-7E16F9F0EF51}" srcOrd="4" destOrd="0" presId="urn:microsoft.com/office/officeart/2005/8/layout/hList1"/>
    <dgm:cxn modelId="{D51052AA-0642-48D2-B53D-34AE6DA4A3E8}" type="presParOf" srcId="{F30B483F-FA34-448E-B6A3-7E16F9F0EF51}" destId="{929F55B7-F73F-47AC-89AB-6C90A75B29B3}" srcOrd="0" destOrd="0" presId="urn:microsoft.com/office/officeart/2005/8/layout/hList1"/>
    <dgm:cxn modelId="{865E0D82-EE4A-41AE-B655-7809762B14B9}" type="presParOf" srcId="{F30B483F-FA34-448E-B6A3-7E16F9F0EF51}" destId="{059071CA-CCE5-4832-9C9A-AA6909FBC0F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4D4FB9-E789-4E75-A864-95FA9F86232A}"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zh-CN" altLang="en-US"/>
        </a:p>
      </dgm:t>
    </dgm:pt>
    <dgm:pt modelId="{642E19DA-D444-4F93-8022-769AC9DD4F1C}">
      <dgm:prSet phldrT="[文本]"/>
      <dgm:spPr/>
      <dgm:t>
        <a:bodyPr/>
        <a:lstStyle/>
        <a:p>
          <a:r>
            <a:rPr lang="zh-CN" altLang="en-US" dirty="0" smtClean="0"/>
            <a:t>签约</a:t>
          </a:r>
          <a:endParaRPr lang="zh-CN" altLang="en-US" dirty="0"/>
        </a:p>
      </dgm:t>
    </dgm:pt>
    <dgm:pt modelId="{C6615B4D-C565-4403-B1A2-AD68FBBAC51F}" type="parTrans" cxnId="{F47E3EBC-2355-459C-B556-0A9E2ACE10F2}">
      <dgm:prSet/>
      <dgm:spPr/>
      <dgm:t>
        <a:bodyPr/>
        <a:lstStyle/>
        <a:p>
          <a:endParaRPr lang="zh-CN" altLang="en-US"/>
        </a:p>
      </dgm:t>
    </dgm:pt>
    <dgm:pt modelId="{A8BC2727-3A34-4947-92A3-6C055BD05F1E}" type="sibTrans" cxnId="{F47E3EBC-2355-459C-B556-0A9E2ACE10F2}">
      <dgm:prSet/>
      <dgm:spPr/>
      <dgm:t>
        <a:bodyPr/>
        <a:lstStyle/>
        <a:p>
          <a:endParaRPr lang="zh-CN" altLang="en-US"/>
        </a:p>
      </dgm:t>
    </dgm:pt>
    <dgm:pt modelId="{2762659B-1C93-4B91-A197-C8A79638CE76}">
      <dgm:prSet phldrT="[文本]"/>
      <dgm:spPr/>
      <dgm:t>
        <a:bodyPr/>
        <a:lstStyle/>
        <a:p>
          <a:r>
            <a:rPr lang="zh-CN" altLang="en-US" dirty="0" smtClean="0"/>
            <a:t>反担保措施</a:t>
          </a:r>
          <a:endParaRPr lang="zh-CN" altLang="en-US" dirty="0"/>
        </a:p>
      </dgm:t>
    </dgm:pt>
    <dgm:pt modelId="{B83159FB-8DC2-4A2D-B476-FDFC18D982D3}" type="parTrans" cxnId="{01C584E1-DD00-406D-8B52-D4057F8CA66C}">
      <dgm:prSet/>
      <dgm:spPr/>
      <dgm:t>
        <a:bodyPr/>
        <a:lstStyle/>
        <a:p>
          <a:endParaRPr lang="zh-CN" altLang="en-US"/>
        </a:p>
      </dgm:t>
    </dgm:pt>
    <dgm:pt modelId="{C51F260B-C16B-408B-90A5-63CBC300F58F}" type="sibTrans" cxnId="{01C584E1-DD00-406D-8B52-D4057F8CA66C}">
      <dgm:prSet/>
      <dgm:spPr/>
      <dgm:t>
        <a:bodyPr/>
        <a:lstStyle/>
        <a:p>
          <a:endParaRPr lang="zh-CN" altLang="en-US"/>
        </a:p>
      </dgm:t>
    </dgm:pt>
    <dgm:pt modelId="{04D49ECD-4846-4C49-91C6-B13FBA9D5722}" type="pres">
      <dgm:prSet presAssocID="{7B4D4FB9-E789-4E75-A864-95FA9F86232A}" presName="Name0" presStyleCnt="0">
        <dgm:presLayoutVars>
          <dgm:chMax val="7"/>
          <dgm:dir/>
          <dgm:animOne val="branch"/>
        </dgm:presLayoutVars>
      </dgm:prSet>
      <dgm:spPr/>
      <dgm:t>
        <a:bodyPr/>
        <a:lstStyle/>
        <a:p>
          <a:endParaRPr lang="zh-CN" altLang="en-US"/>
        </a:p>
      </dgm:t>
    </dgm:pt>
    <dgm:pt modelId="{5E6235D7-EE95-4465-BBF9-90F98CE43D80}" type="pres">
      <dgm:prSet presAssocID="{642E19DA-D444-4F93-8022-769AC9DD4F1C}" presName="parTx1" presStyleLbl="node1" presStyleIdx="0" presStyleCnt="2" custLinFactNeighborX="-31707" custLinFactNeighborY="-1220"/>
      <dgm:spPr/>
      <dgm:t>
        <a:bodyPr/>
        <a:lstStyle/>
        <a:p>
          <a:endParaRPr lang="zh-CN" altLang="en-US"/>
        </a:p>
      </dgm:t>
    </dgm:pt>
    <dgm:pt modelId="{81ABCAE2-AFE2-48CA-B3A8-4A24A69551D3}" type="pres">
      <dgm:prSet presAssocID="{2762659B-1C93-4B91-A197-C8A79638CE76}" presName="parTx2" presStyleLbl="node1" presStyleIdx="1" presStyleCnt="2" custLinFactNeighborX="17683" custLinFactNeighborY="2439"/>
      <dgm:spPr/>
      <dgm:t>
        <a:bodyPr/>
        <a:lstStyle/>
        <a:p>
          <a:endParaRPr lang="zh-CN" altLang="en-US"/>
        </a:p>
      </dgm:t>
    </dgm:pt>
  </dgm:ptLst>
  <dgm:cxnLst>
    <dgm:cxn modelId="{01C584E1-DD00-406D-8B52-D4057F8CA66C}" srcId="{7B4D4FB9-E789-4E75-A864-95FA9F86232A}" destId="{2762659B-1C93-4B91-A197-C8A79638CE76}" srcOrd="1" destOrd="0" parTransId="{B83159FB-8DC2-4A2D-B476-FDFC18D982D3}" sibTransId="{C51F260B-C16B-408B-90A5-63CBC300F58F}"/>
    <dgm:cxn modelId="{84D4BB67-40E3-4374-966A-2BCF037D954A}" type="presOf" srcId="{2762659B-1C93-4B91-A197-C8A79638CE76}" destId="{81ABCAE2-AFE2-48CA-B3A8-4A24A69551D3}" srcOrd="0" destOrd="0" presId="urn:microsoft.com/office/officeart/2009/3/layout/SubStepProcess"/>
    <dgm:cxn modelId="{F47E3EBC-2355-459C-B556-0A9E2ACE10F2}" srcId="{7B4D4FB9-E789-4E75-A864-95FA9F86232A}" destId="{642E19DA-D444-4F93-8022-769AC9DD4F1C}" srcOrd="0" destOrd="0" parTransId="{C6615B4D-C565-4403-B1A2-AD68FBBAC51F}" sibTransId="{A8BC2727-3A34-4947-92A3-6C055BD05F1E}"/>
    <dgm:cxn modelId="{50F2A87B-0F5A-4CF8-BAB4-1E169F704610}" type="presOf" srcId="{7B4D4FB9-E789-4E75-A864-95FA9F86232A}" destId="{04D49ECD-4846-4C49-91C6-B13FBA9D5722}" srcOrd="0" destOrd="0" presId="urn:microsoft.com/office/officeart/2009/3/layout/SubStepProcess"/>
    <dgm:cxn modelId="{370621B6-9B52-4BA2-8EB4-486F2D97D02E}" type="presOf" srcId="{642E19DA-D444-4F93-8022-769AC9DD4F1C}" destId="{5E6235D7-EE95-4465-BBF9-90F98CE43D80}" srcOrd="0" destOrd="0" presId="urn:microsoft.com/office/officeart/2009/3/layout/SubStepProcess"/>
    <dgm:cxn modelId="{6C15A5F8-6DF6-4506-B431-4CE1247425AB}" type="presParOf" srcId="{04D49ECD-4846-4C49-91C6-B13FBA9D5722}" destId="{5E6235D7-EE95-4465-BBF9-90F98CE43D80}" srcOrd="0" destOrd="0" presId="urn:microsoft.com/office/officeart/2009/3/layout/SubStepProcess"/>
    <dgm:cxn modelId="{65A893EC-BFAF-40D7-B542-A088005DFD8C}" type="presParOf" srcId="{04D49ECD-4846-4C49-91C6-B13FBA9D5722}" destId="{81ABCAE2-AFE2-48CA-B3A8-4A24A69551D3}" srcOrd="1"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222429-EC84-4067-8FE5-9FB979B313C1}">
      <dsp:nvSpPr>
        <dsp:cNvPr id="0" name=""/>
        <dsp:cNvSpPr/>
      </dsp:nvSpPr>
      <dsp:spPr>
        <a:xfrm>
          <a:off x="0" y="3252827"/>
          <a:ext cx="6234655" cy="5336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CN" sz="1800" b="1" kern="1200" dirty="0" smtClean="0"/>
            <a:t>5.</a:t>
          </a:r>
          <a:r>
            <a:rPr lang="zh-CN" sz="1800" b="1" kern="1200" dirty="0" smtClean="0"/>
            <a:t>担保项目后期管理</a:t>
          </a:r>
          <a:endParaRPr lang="zh-CN" altLang="en-US" sz="1800" kern="1200" dirty="0"/>
        </a:p>
      </dsp:txBody>
      <dsp:txXfrm>
        <a:off x="0" y="3252827"/>
        <a:ext cx="6234655" cy="533653"/>
      </dsp:txXfrm>
    </dsp:sp>
    <dsp:sp modelId="{09088D06-3345-4BC3-BD4A-B21C9AB4A40A}">
      <dsp:nvSpPr>
        <dsp:cNvPr id="0" name=""/>
        <dsp:cNvSpPr/>
      </dsp:nvSpPr>
      <dsp:spPr>
        <a:xfrm rot="10800000">
          <a:off x="0" y="2440073"/>
          <a:ext cx="6234655" cy="82075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CN" sz="1800" b="1" kern="1200" dirty="0" smtClean="0"/>
            <a:t>4.</a:t>
          </a:r>
          <a:r>
            <a:rPr lang="zh-CN" sz="1800" b="1" kern="1200" dirty="0" smtClean="0"/>
            <a:t>担保项目实施</a:t>
          </a:r>
          <a:endParaRPr lang="zh-CN" altLang="en-US" sz="1800" kern="1200" dirty="0"/>
        </a:p>
      </dsp:txBody>
      <dsp:txXfrm rot="10800000">
        <a:off x="0" y="2440073"/>
        <a:ext cx="6234655" cy="533304"/>
      </dsp:txXfrm>
    </dsp:sp>
    <dsp:sp modelId="{A081CBFD-8373-4678-8FA0-F64AED9955B0}">
      <dsp:nvSpPr>
        <dsp:cNvPr id="0" name=""/>
        <dsp:cNvSpPr/>
      </dsp:nvSpPr>
      <dsp:spPr>
        <a:xfrm rot="10800000">
          <a:off x="0" y="1627319"/>
          <a:ext cx="6234655" cy="82075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CN" sz="1800" b="1" kern="1200" dirty="0" smtClean="0"/>
            <a:t>3.</a:t>
          </a:r>
          <a:r>
            <a:rPr lang="zh-CN" sz="1800" b="1" kern="1200" dirty="0" smtClean="0"/>
            <a:t>担保项目</a:t>
          </a:r>
          <a:r>
            <a:rPr lang="zh-CN" altLang="en-US" sz="1800" b="1" kern="1200" dirty="0" smtClean="0"/>
            <a:t>审核</a:t>
          </a:r>
          <a:endParaRPr lang="zh-CN" altLang="en-US" sz="1800" kern="1200" dirty="0"/>
        </a:p>
      </dsp:txBody>
      <dsp:txXfrm rot="10800000">
        <a:off x="0" y="1627319"/>
        <a:ext cx="6234655" cy="533304"/>
      </dsp:txXfrm>
    </dsp:sp>
    <dsp:sp modelId="{6E5B6A3D-7108-4F70-82DD-2C27EAB2D43E}">
      <dsp:nvSpPr>
        <dsp:cNvPr id="0" name=""/>
        <dsp:cNvSpPr/>
      </dsp:nvSpPr>
      <dsp:spPr>
        <a:xfrm rot="10800000">
          <a:off x="0" y="814565"/>
          <a:ext cx="6234655" cy="82075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CN" sz="1800" b="1" kern="1200" dirty="0" smtClean="0"/>
            <a:t>2.</a:t>
          </a:r>
          <a:r>
            <a:rPr lang="zh-CN" sz="1800" b="1" kern="1200" dirty="0" smtClean="0"/>
            <a:t>担保项目调查</a:t>
          </a:r>
          <a:endParaRPr lang="zh-CN" altLang="en-US" sz="1800" kern="1200" dirty="0"/>
        </a:p>
      </dsp:txBody>
      <dsp:txXfrm rot="10800000">
        <a:off x="0" y="814565"/>
        <a:ext cx="6234655" cy="533304"/>
      </dsp:txXfrm>
    </dsp:sp>
    <dsp:sp modelId="{6E6D28A8-D508-4E62-A302-8E8E3BCB6078}">
      <dsp:nvSpPr>
        <dsp:cNvPr id="0" name=""/>
        <dsp:cNvSpPr/>
      </dsp:nvSpPr>
      <dsp:spPr>
        <a:xfrm rot="10800000">
          <a:off x="0" y="1810"/>
          <a:ext cx="6234655" cy="82075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zh-CN" sz="1800" b="1" kern="1200" dirty="0" smtClean="0"/>
            <a:t>1.</a:t>
          </a:r>
          <a:r>
            <a:rPr lang="zh-CN" sz="1800" b="1" kern="1200" dirty="0" smtClean="0"/>
            <a:t>担保</a:t>
          </a:r>
          <a:r>
            <a:rPr lang="zh-CN" altLang="en-US" sz="1800" b="1" kern="1200" dirty="0" smtClean="0"/>
            <a:t>项目</a:t>
          </a:r>
          <a:r>
            <a:rPr lang="zh-CN" sz="1800" b="1" kern="1200" dirty="0" smtClean="0"/>
            <a:t>受理</a:t>
          </a:r>
          <a:endParaRPr lang="zh-CN" altLang="en-US" sz="1800" kern="1200" dirty="0"/>
        </a:p>
      </dsp:txBody>
      <dsp:txXfrm rot="10800000">
        <a:off x="0" y="1810"/>
        <a:ext cx="6234655" cy="5333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EC0FE-9549-42A7-91B5-F7C636E2DE9D}">
      <dsp:nvSpPr>
        <dsp:cNvPr id="0" name=""/>
        <dsp:cNvSpPr/>
      </dsp:nvSpPr>
      <dsp:spPr>
        <a:xfrm>
          <a:off x="967" y="1643256"/>
          <a:ext cx="1585525" cy="15855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zh-CN" altLang="en-US" sz="2800" kern="1200" dirty="0" smtClean="0"/>
            <a:t>业务</a:t>
          </a:r>
          <a:endParaRPr lang="en-US" altLang="zh-CN" sz="2800" kern="1200" dirty="0" smtClean="0"/>
        </a:p>
        <a:p>
          <a:pPr lvl="0" algn="ctr" defTabSz="1244600">
            <a:lnSpc>
              <a:spcPct val="90000"/>
            </a:lnSpc>
            <a:spcBef>
              <a:spcPct val="0"/>
            </a:spcBef>
            <a:spcAft>
              <a:spcPct val="35000"/>
            </a:spcAft>
          </a:pPr>
          <a:r>
            <a:rPr lang="zh-CN" altLang="en-US" sz="2800" kern="1200" dirty="0" smtClean="0"/>
            <a:t>咨询</a:t>
          </a:r>
          <a:endParaRPr lang="zh-CN" altLang="en-US" sz="2800" kern="1200" dirty="0"/>
        </a:p>
      </dsp:txBody>
      <dsp:txXfrm>
        <a:off x="233162" y="1875451"/>
        <a:ext cx="1121135" cy="1121135"/>
      </dsp:txXfrm>
    </dsp:sp>
    <dsp:sp modelId="{B31C2FDE-7D4D-44E1-8CB0-319025448281}">
      <dsp:nvSpPr>
        <dsp:cNvPr id="0" name=""/>
        <dsp:cNvSpPr/>
      </dsp:nvSpPr>
      <dsp:spPr>
        <a:xfrm>
          <a:off x="1586493" y="1643256"/>
          <a:ext cx="1585525" cy="15855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zh-CN" altLang="en-US" sz="2800" kern="1200" dirty="0" smtClean="0"/>
            <a:t>初步</a:t>
          </a:r>
          <a:endParaRPr lang="en-US" altLang="zh-CN" sz="2800" kern="1200" dirty="0" smtClean="0"/>
        </a:p>
        <a:p>
          <a:pPr lvl="0" algn="ctr" defTabSz="1244600">
            <a:lnSpc>
              <a:spcPct val="90000"/>
            </a:lnSpc>
            <a:spcBef>
              <a:spcPct val="0"/>
            </a:spcBef>
            <a:spcAft>
              <a:spcPct val="35000"/>
            </a:spcAft>
          </a:pPr>
          <a:r>
            <a:rPr lang="zh-CN" altLang="en-US" sz="2800" kern="1200" dirty="0" smtClean="0"/>
            <a:t>会谈</a:t>
          </a:r>
          <a:endParaRPr lang="zh-CN" altLang="en-US" sz="2800" kern="1200" dirty="0"/>
        </a:p>
      </dsp:txBody>
      <dsp:txXfrm>
        <a:off x="1818688" y="1875451"/>
        <a:ext cx="1121135" cy="1121135"/>
      </dsp:txXfrm>
    </dsp:sp>
    <dsp:sp modelId="{511EC9E1-196D-49C7-A2CD-BDB726E4141F}">
      <dsp:nvSpPr>
        <dsp:cNvPr id="0" name=""/>
        <dsp:cNvSpPr/>
      </dsp:nvSpPr>
      <dsp:spPr>
        <a:xfrm>
          <a:off x="3172018" y="1643256"/>
          <a:ext cx="1585525" cy="15855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zh-CN" altLang="en-US" sz="2800" kern="1200" dirty="0" smtClean="0"/>
            <a:t>资料</a:t>
          </a:r>
          <a:endParaRPr lang="en-US" altLang="zh-CN" sz="2800" kern="1200" dirty="0" smtClean="0"/>
        </a:p>
        <a:p>
          <a:pPr lvl="0" algn="ctr" defTabSz="1244600">
            <a:lnSpc>
              <a:spcPct val="90000"/>
            </a:lnSpc>
            <a:spcBef>
              <a:spcPct val="0"/>
            </a:spcBef>
            <a:spcAft>
              <a:spcPct val="35000"/>
            </a:spcAft>
          </a:pPr>
          <a:r>
            <a:rPr lang="zh-CN" altLang="en-US" sz="2800" kern="1200" dirty="0" smtClean="0"/>
            <a:t>收集</a:t>
          </a:r>
          <a:endParaRPr lang="zh-CN" altLang="en-US" sz="2800" kern="1200" dirty="0"/>
        </a:p>
      </dsp:txBody>
      <dsp:txXfrm>
        <a:off x="3404213" y="1875451"/>
        <a:ext cx="1121135" cy="1121135"/>
      </dsp:txXfrm>
    </dsp:sp>
    <dsp:sp modelId="{87E224C2-F396-4B7D-B517-3A0D07F6CD01}">
      <dsp:nvSpPr>
        <dsp:cNvPr id="0" name=""/>
        <dsp:cNvSpPr/>
      </dsp:nvSpPr>
      <dsp:spPr>
        <a:xfrm>
          <a:off x="4757543" y="1643256"/>
          <a:ext cx="1585525" cy="15855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zh-CN" altLang="en-US" sz="2800" kern="1200" dirty="0" smtClean="0"/>
            <a:t>登记</a:t>
          </a:r>
          <a:endParaRPr lang="en-US" altLang="zh-CN" sz="2800" kern="1200" dirty="0" smtClean="0"/>
        </a:p>
        <a:p>
          <a:pPr lvl="0" algn="ctr" defTabSz="1244600">
            <a:lnSpc>
              <a:spcPct val="90000"/>
            </a:lnSpc>
            <a:spcBef>
              <a:spcPct val="0"/>
            </a:spcBef>
            <a:spcAft>
              <a:spcPct val="35000"/>
            </a:spcAft>
          </a:pPr>
          <a:r>
            <a:rPr lang="zh-CN" altLang="en-US" sz="2800" kern="1200" dirty="0" smtClean="0"/>
            <a:t>入档</a:t>
          </a:r>
          <a:endParaRPr lang="zh-CN" altLang="en-US" sz="2800" kern="1200" dirty="0"/>
        </a:p>
      </dsp:txBody>
      <dsp:txXfrm>
        <a:off x="4989738" y="1875451"/>
        <a:ext cx="1121135" cy="1121135"/>
      </dsp:txXfrm>
    </dsp:sp>
    <dsp:sp modelId="{49A70BF2-15C0-4BCA-BC67-1B68873A0A41}">
      <dsp:nvSpPr>
        <dsp:cNvPr id="0" name=""/>
        <dsp:cNvSpPr/>
      </dsp:nvSpPr>
      <dsp:spPr>
        <a:xfrm>
          <a:off x="6343068" y="1643256"/>
          <a:ext cx="1585525" cy="15855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zh-CN" altLang="en-US" sz="2800" kern="1200" dirty="0" smtClean="0"/>
            <a:t>正式</a:t>
          </a:r>
          <a:endParaRPr lang="en-US" altLang="zh-CN" sz="2800" kern="1200" dirty="0" smtClean="0"/>
        </a:p>
        <a:p>
          <a:pPr lvl="0" algn="ctr" defTabSz="1244600">
            <a:lnSpc>
              <a:spcPct val="90000"/>
            </a:lnSpc>
            <a:spcBef>
              <a:spcPct val="0"/>
            </a:spcBef>
            <a:spcAft>
              <a:spcPct val="35000"/>
            </a:spcAft>
          </a:pPr>
          <a:r>
            <a:rPr lang="zh-CN" altLang="en-US" sz="2800" kern="1200" dirty="0" smtClean="0"/>
            <a:t>立项</a:t>
          </a:r>
          <a:endParaRPr lang="zh-CN" altLang="en-US" sz="2800" kern="1200" dirty="0"/>
        </a:p>
      </dsp:txBody>
      <dsp:txXfrm>
        <a:off x="6575263" y="1875451"/>
        <a:ext cx="1121135" cy="1121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225EFA-664B-4E49-865F-F43CC951BE39}">
      <dsp:nvSpPr>
        <dsp:cNvPr id="0" name=""/>
        <dsp:cNvSpPr/>
      </dsp:nvSpPr>
      <dsp:spPr>
        <a:xfrm>
          <a:off x="0" y="0"/>
          <a:ext cx="1715588" cy="17155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0">
            <a:lnSpc>
              <a:spcPct val="90000"/>
            </a:lnSpc>
            <a:spcBef>
              <a:spcPct val="0"/>
            </a:spcBef>
            <a:spcAft>
              <a:spcPct val="35000"/>
            </a:spcAft>
          </a:pPr>
          <a:r>
            <a:rPr lang="zh-CN" altLang="en-US" sz="4000" kern="1200" dirty="0" smtClean="0"/>
            <a:t>担保调查</a:t>
          </a:r>
          <a:endParaRPr lang="zh-CN" altLang="en-US" sz="4000" kern="1200" dirty="0"/>
        </a:p>
      </dsp:txBody>
      <dsp:txXfrm>
        <a:off x="251242" y="251242"/>
        <a:ext cx="1213104" cy="1213104"/>
      </dsp:txXfrm>
    </dsp:sp>
    <dsp:sp modelId="{6091885C-CE09-46F7-B4B6-02858DAECA31}">
      <dsp:nvSpPr>
        <dsp:cNvPr id="0" name=""/>
        <dsp:cNvSpPr/>
      </dsp:nvSpPr>
      <dsp:spPr>
        <a:xfrm>
          <a:off x="2379207" y="0"/>
          <a:ext cx="1715588" cy="17155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0">
            <a:lnSpc>
              <a:spcPct val="90000"/>
            </a:lnSpc>
            <a:spcBef>
              <a:spcPct val="0"/>
            </a:spcBef>
            <a:spcAft>
              <a:spcPct val="35000"/>
            </a:spcAft>
          </a:pPr>
          <a:r>
            <a:rPr lang="zh-CN" altLang="en-US" sz="4000" kern="1200" dirty="0" smtClean="0"/>
            <a:t>信用调查</a:t>
          </a:r>
          <a:endParaRPr lang="zh-CN" altLang="en-US" sz="4000" kern="1200" dirty="0"/>
        </a:p>
      </dsp:txBody>
      <dsp:txXfrm>
        <a:off x="2630449" y="251242"/>
        <a:ext cx="1213104" cy="1213104"/>
      </dsp:txXfrm>
    </dsp:sp>
    <dsp:sp modelId="{416319F7-5AA7-4816-B5F0-EC7D2FED0F2C}">
      <dsp:nvSpPr>
        <dsp:cNvPr id="0" name=""/>
        <dsp:cNvSpPr/>
      </dsp:nvSpPr>
      <dsp:spPr>
        <a:xfrm>
          <a:off x="4608648" y="0"/>
          <a:ext cx="1715588" cy="17155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0">
            <a:lnSpc>
              <a:spcPct val="90000"/>
            </a:lnSpc>
            <a:spcBef>
              <a:spcPct val="0"/>
            </a:spcBef>
            <a:spcAft>
              <a:spcPct val="35000"/>
            </a:spcAft>
          </a:pPr>
          <a:r>
            <a:rPr lang="zh-CN" altLang="en-US" sz="4000" kern="1200" dirty="0" smtClean="0"/>
            <a:t>项目初审</a:t>
          </a:r>
          <a:endParaRPr lang="zh-CN" altLang="en-US" sz="4000" kern="1200" dirty="0"/>
        </a:p>
      </dsp:txBody>
      <dsp:txXfrm>
        <a:off x="4859890" y="251242"/>
        <a:ext cx="1213104" cy="12131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081E5-F183-4820-BD1D-1A4E0891E1EB}">
      <dsp:nvSpPr>
        <dsp:cNvPr id="0" name=""/>
        <dsp:cNvSpPr/>
      </dsp:nvSpPr>
      <dsp:spPr>
        <a:xfrm>
          <a:off x="2463" y="193992"/>
          <a:ext cx="2402217" cy="4863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en-US" sz="2100" kern="1200" dirty="0" smtClean="0"/>
            <a:t>访谈</a:t>
          </a:r>
          <a:endParaRPr lang="zh-CN" altLang="en-US" sz="2100" kern="1200" dirty="0"/>
        </a:p>
      </dsp:txBody>
      <dsp:txXfrm>
        <a:off x="2463" y="193992"/>
        <a:ext cx="2402217" cy="486368"/>
      </dsp:txXfrm>
    </dsp:sp>
    <dsp:sp modelId="{3A0B3240-CF1A-48D5-AD0F-8CF94D78CBD8}">
      <dsp:nvSpPr>
        <dsp:cNvPr id="0" name=""/>
        <dsp:cNvSpPr/>
      </dsp:nvSpPr>
      <dsp:spPr>
        <a:xfrm>
          <a:off x="2463" y="618401"/>
          <a:ext cx="2402217" cy="38292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zh-CN" altLang="en-US" sz="1400" b="1" kern="1200" dirty="0" smtClean="0"/>
            <a:t>与法定代表人及其他有重要影响的人面谈，重点关注管理理念以及对企业未来的发展战略，询问企业相关的关联企业情况</a:t>
          </a:r>
          <a:endParaRPr lang="zh-CN" altLang="en-US" sz="1400" kern="1200" dirty="0"/>
        </a:p>
        <a:p>
          <a:pPr marL="114300" lvl="1" indent="-114300" algn="l" defTabSz="622300">
            <a:lnSpc>
              <a:spcPct val="90000"/>
            </a:lnSpc>
            <a:spcBef>
              <a:spcPct val="0"/>
            </a:spcBef>
            <a:spcAft>
              <a:spcPct val="15000"/>
            </a:spcAft>
            <a:buChar char="••"/>
          </a:pPr>
          <a:r>
            <a:rPr lang="zh-CN" altLang="en-US" sz="1400" b="1" kern="1200" dirty="0" smtClean="0"/>
            <a:t>与一线人员的沟通，比如生产管理人员、技术人员、销售人员、财务人员，将核实的情况与企业申报的资料相核对，以寻找企业虚报，夸张的成分，进一步防范企业资料失真的风险</a:t>
          </a:r>
          <a:endParaRPr lang="zh-CN" altLang="en-US" sz="1400" b="1" kern="1200" dirty="0"/>
        </a:p>
        <a:p>
          <a:pPr marL="114300" lvl="1" indent="-114300" algn="l" defTabSz="622300">
            <a:lnSpc>
              <a:spcPct val="90000"/>
            </a:lnSpc>
            <a:spcBef>
              <a:spcPct val="0"/>
            </a:spcBef>
            <a:spcAft>
              <a:spcPct val="15000"/>
            </a:spcAft>
            <a:buChar char="••"/>
          </a:pPr>
          <a:r>
            <a:rPr lang="zh-CN" altLang="en-US" sz="1400" b="1" kern="1200" dirty="0" smtClean="0"/>
            <a:t>与采购、销售及其他生产经营问题向有关方面调查核实</a:t>
          </a:r>
          <a:endParaRPr lang="zh-CN" altLang="en-US" sz="1400" b="1" kern="1200" dirty="0"/>
        </a:p>
        <a:p>
          <a:pPr marL="114300" lvl="1" indent="-114300" algn="l" defTabSz="622300">
            <a:lnSpc>
              <a:spcPct val="90000"/>
            </a:lnSpc>
            <a:spcBef>
              <a:spcPct val="0"/>
            </a:spcBef>
            <a:spcAft>
              <a:spcPct val="15000"/>
            </a:spcAft>
            <a:buChar char="••"/>
          </a:pPr>
          <a:endParaRPr lang="zh-CN" altLang="en-US" sz="1400" b="1" kern="1200" dirty="0"/>
        </a:p>
      </dsp:txBody>
      <dsp:txXfrm>
        <a:off x="2463" y="618401"/>
        <a:ext cx="2402217" cy="3829275"/>
      </dsp:txXfrm>
    </dsp:sp>
    <dsp:sp modelId="{3C7C94E5-8291-4D06-AA24-47D63F3F1D17}">
      <dsp:nvSpPr>
        <dsp:cNvPr id="0" name=""/>
        <dsp:cNvSpPr/>
      </dsp:nvSpPr>
      <dsp:spPr>
        <a:xfrm>
          <a:off x="2740991" y="193992"/>
          <a:ext cx="2402217" cy="4863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en-US" sz="2100" kern="1200" dirty="0" smtClean="0"/>
            <a:t>查勘</a:t>
          </a:r>
          <a:endParaRPr lang="zh-CN" altLang="en-US" sz="2100" kern="1200" dirty="0"/>
        </a:p>
      </dsp:txBody>
      <dsp:txXfrm>
        <a:off x="2740991" y="193992"/>
        <a:ext cx="2402217" cy="486368"/>
      </dsp:txXfrm>
    </dsp:sp>
    <dsp:sp modelId="{2B7132DD-4127-4A16-9DAC-875CD338E804}">
      <dsp:nvSpPr>
        <dsp:cNvPr id="0" name=""/>
        <dsp:cNvSpPr/>
      </dsp:nvSpPr>
      <dsp:spPr>
        <a:xfrm>
          <a:off x="2740991" y="618401"/>
          <a:ext cx="2402217" cy="38292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zh-CN" sz="1400" b="1" kern="1200" dirty="0" smtClean="0"/>
            <a:t>到生产场所进行查勘，重点关注生产工序情况、设备的先进性、设备的完好性、工艺的先进性等情况</a:t>
          </a:r>
          <a:endParaRPr lang="zh-CN" altLang="en-US" sz="1400" b="1" kern="1200" dirty="0"/>
        </a:p>
        <a:p>
          <a:pPr marL="114300" lvl="1" indent="-114300" algn="l" defTabSz="622300">
            <a:lnSpc>
              <a:spcPct val="90000"/>
            </a:lnSpc>
            <a:spcBef>
              <a:spcPct val="0"/>
            </a:spcBef>
            <a:spcAft>
              <a:spcPct val="15000"/>
            </a:spcAft>
            <a:buChar char="••"/>
          </a:pPr>
          <a:r>
            <a:rPr lang="zh-CN" sz="1400" b="1" kern="1200" dirty="0" smtClean="0"/>
            <a:t>到企业的仓库，察看企业库存情况，核对存货的价值和数量（与账面数估计核对），关注重要产品的质量，看有无损毁、变质、积压的情况</a:t>
          </a:r>
          <a:endParaRPr lang="zh-CN" altLang="en-US" sz="1400" b="1" kern="1200" dirty="0"/>
        </a:p>
      </dsp:txBody>
      <dsp:txXfrm>
        <a:off x="2740991" y="618401"/>
        <a:ext cx="2402217" cy="3829275"/>
      </dsp:txXfrm>
    </dsp:sp>
    <dsp:sp modelId="{929F55B7-F73F-47AC-89AB-6C90A75B29B3}">
      <dsp:nvSpPr>
        <dsp:cNvPr id="0" name=""/>
        <dsp:cNvSpPr/>
      </dsp:nvSpPr>
      <dsp:spPr>
        <a:xfrm>
          <a:off x="5479519" y="193992"/>
          <a:ext cx="2402217" cy="4863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en-US" sz="2100" kern="1200" dirty="0" smtClean="0"/>
            <a:t>对比</a:t>
          </a:r>
          <a:endParaRPr lang="zh-CN" altLang="en-US" sz="2100" kern="1200" dirty="0"/>
        </a:p>
      </dsp:txBody>
      <dsp:txXfrm>
        <a:off x="5479519" y="193992"/>
        <a:ext cx="2402217" cy="486368"/>
      </dsp:txXfrm>
    </dsp:sp>
    <dsp:sp modelId="{059071CA-CCE5-4832-9C9A-AA6909FBC0F0}">
      <dsp:nvSpPr>
        <dsp:cNvPr id="0" name=""/>
        <dsp:cNvSpPr/>
      </dsp:nvSpPr>
      <dsp:spPr>
        <a:xfrm>
          <a:off x="5479519" y="618401"/>
          <a:ext cx="2402217" cy="38292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zh-CN" sz="1400" b="1" kern="1200" dirty="0" smtClean="0"/>
            <a:t>对申保单位所报财务资料和有关数据进行核查</a:t>
          </a:r>
          <a:endParaRPr lang="zh-CN" altLang="en-US" sz="1400" b="1" kern="1200" dirty="0"/>
        </a:p>
        <a:p>
          <a:pPr marL="114300" lvl="1" indent="-114300" algn="l" defTabSz="622300">
            <a:lnSpc>
              <a:spcPct val="90000"/>
            </a:lnSpc>
            <a:spcBef>
              <a:spcPct val="0"/>
            </a:spcBef>
            <a:spcAft>
              <a:spcPct val="15000"/>
            </a:spcAft>
            <a:buChar char="••"/>
          </a:pPr>
          <a:r>
            <a:rPr lang="zh-CN" sz="1400" b="1" kern="1200" dirty="0" smtClean="0"/>
            <a:t>对比申保单位报送材料与实地察看真实情况的差异</a:t>
          </a:r>
          <a:r>
            <a:rPr lang="zh-CN" altLang="en-US" sz="1400" b="1" kern="1200" dirty="0" smtClean="0"/>
            <a:t>，</a:t>
          </a:r>
          <a:r>
            <a:rPr lang="zh-CN" sz="1400" b="1" kern="1200" dirty="0" smtClean="0"/>
            <a:t>如果存在差异必须核查清楚差异形成原因；重点察看申报资料有关权利证明材料的原件，必须与原件核对相符后才能确认相关的权利证明材料；该阶段要对实地查看情况作出详细记录，有附表的按照要求逐一填列，以作为形成最后调查报告的附件，索取资料要保存完整</a:t>
          </a:r>
          <a:endParaRPr lang="zh-CN" altLang="en-US" sz="1400" b="1" kern="1200" dirty="0"/>
        </a:p>
      </dsp:txBody>
      <dsp:txXfrm>
        <a:off x="5479519" y="618401"/>
        <a:ext cx="2402217" cy="38292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235D7-EE95-4465-BBF9-90F98CE43D80}">
      <dsp:nvSpPr>
        <dsp:cNvPr id="0" name=""/>
        <dsp:cNvSpPr/>
      </dsp:nvSpPr>
      <dsp:spPr>
        <a:xfrm>
          <a:off x="2027971" y="0"/>
          <a:ext cx="1428204" cy="14282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zh-CN" altLang="en-US" sz="2600" kern="1200" dirty="0" smtClean="0"/>
            <a:t>签约</a:t>
          </a:r>
          <a:endParaRPr lang="zh-CN" altLang="en-US" sz="2600" kern="1200" dirty="0"/>
        </a:p>
      </dsp:txBody>
      <dsp:txXfrm>
        <a:off x="2237127" y="209156"/>
        <a:ext cx="1009892" cy="1009892"/>
      </dsp:txXfrm>
    </dsp:sp>
    <dsp:sp modelId="{81ABCAE2-AFE2-48CA-B3A8-4A24A69551D3}">
      <dsp:nvSpPr>
        <dsp:cNvPr id="0" name=""/>
        <dsp:cNvSpPr/>
      </dsp:nvSpPr>
      <dsp:spPr>
        <a:xfrm>
          <a:off x="4161566" y="0"/>
          <a:ext cx="1428204" cy="14282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zh-CN" altLang="en-US" sz="2600" kern="1200" dirty="0" smtClean="0"/>
            <a:t>反担保措施</a:t>
          </a:r>
          <a:endParaRPr lang="zh-CN" altLang="en-US" sz="2600" kern="1200" dirty="0"/>
        </a:p>
      </dsp:txBody>
      <dsp:txXfrm>
        <a:off x="4370722" y="209156"/>
        <a:ext cx="1009892" cy="100989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47570-AEB8-453A-BF19-8152A5E2D32C}" type="datetimeFigureOut">
              <a:rPr lang="zh-CN" altLang="en-US" smtClean="0"/>
              <a:t>2017/12/25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6170D-9372-4BBB-A3B1-67331658E1AA}" type="slidenum">
              <a:rPr lang="zh-CN" altLang="en-US" smtClean="0"/>
              <a:t>‹#›</a:t>
            </a:fld>
            <a:endParaRPr lang="zh-CN" altLang="en-US"/>
          </a:p>
        </p:txBody>
      </p:sp>
    </p:spTree>
    <p:extLst>
      <p:ext uri="{BB962C8B-B14F-4D97-AF65-F5344CB8AC3E}">
        <p14:creationId xmlns:p14="http://schemas.microsoft.com/office/powerpoint/2010/main" val="302792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DF6170D-9372-4BBB-A3B1-67331658E1AA}" type="slidenum">
              <a:rPr lang="zh-CN" altLang="en-US" smtClean="0"/>
              <a:t>1</a:t>
            </a:fld>
            <a:endParaRPr lang="zh-CN" altLang="en-US"/>
          </a:p>
        </p:txBody>
      </p:sp>
    </p:spTree>
    <p:extLst>
      <p:ext uri="{BB962C8B-B14F-4D97-AF65-F5344CB8AC3E}">
        <p14:creationId xmlns:p14="http://schemas.microsoft.com/office/powerpoint/2010/main" val="799540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1" name="Picture 1" descr="C:\Users\Administrator.PC-20130124MOMN\Desktop\123.png"/>
          <p:cNvPicPr>
            <a:picLocks noChangeAspect="1" noChangeArrowheads="1"/>
          </p:cNvPicPr>
          <p:nvPr userDrawn="1"/>
        </p:nvPicPr>
        <p:blipFill>
          <a:blip r:embed="rId2" cstate="print"/>
          <a:srcRect/>
          <a:stretch>
            <a:fillRect/>
          </a:stretch>
        </p:blipFill>
        <p:spPr bwMode="auto">
          <a:xfrm>
            <a:off x="-17459" y="1031767"/>
            <a:ext cx="9161459" cy="3828164"/>
          </a:xfrm>
          <a:prstGeom prst="rect">
            <a:avLst/>
          </a:prstGeom>
          <a:noFill/>
        </p:spPr>
      </p:pic>
      <p:sp>
        <p:nvSpPr>
          <p:cNvPr id="12" name="Rectangle 15"/>
          <p:cNvSpPr>
            <a:spLocks noGrp="1" noChangeArrowheads="1"/>
          </p:cNvSpPr>
          <p:nvPr>
            <p:ph type="ctrTitle" sz="quarter"/>
          </p:nvPr>
        </p:nvSpPr>
        <p:spPr>
          <a:xfrm>
            <a:off x="671170" y="2227716"/>
            <a:ext cx="5873468" cy="650075"/>
          </a:xfrm>
          <a:prstGeom prst="rect">
            <a:avLst/>
          </a:prstGeom>
        </p:spPr>
        <p:txBody>
          <a:bodyPr anchor="t">
            <a:spAutoFit/>
          </a:bodyPr>
          <a:lstStyle>
            <a:lvl1pPr algn="l">
              <a:defRPr sz="3700" b="1">
                <a:solidFill>
                  <a:schemeClr val="bg1"/>
                </a:solidFill>
              </a:defRPr>
            </a:lvl1pPr>
          </a:lstStyle>
          <a:p>
            <a:pPr lvl="0"/>
            <a:r>
              <a:rPr lang="zh-CN" altLang="en-US" noProof="0" dirty="0"/>
              <a:t>单击此处编辑母版标题样式</a:t>
            </a:r>
          </a:p>
        </p:txBody>
      </p:sp>
      <p:sp>
        <p:nvSpPr>
          <p:cNvPr id="13" name="Rectangle 16"/>
          <p:cNvSpPr>
            <a:spLocks noGrp="1" noChangeArrowheads="1"/>
          </p:cNvSpPr>
          <p:nvPr>
            <p:ph type="subTitle" sz="quarter" idx="1"/>
          </p:nvPr>
        </p:nvSpPr>
        <p:spPr>
          <a:xfrm>
            <a:off x="669586" y="3337329"/>
            <a:ext cx="5306091" cy="866574"/>
          </a:xfrm>
        </p:spPr>
        <p:txBody>
          <a:bodyPr lIns="80018" tIns="40009" rIns="80018" bIns="40009"/>
          <a:lstStyle>
            <a:lvl1pPr marL="0" indent="0" algn="ctr">
              <a:buFont typeface="Wingdings" panose="05000000000000000000" pitchFamily="2" charset="2"/>
              <a:buNone/>
              <a:defRPr sz="2100" b="0">
                <a:solidFill>
                  <a:schemeClr val="bg1"/>
                </a:solidFill>
                <a:latin typeface="华文细黑" pitchFamily="2" charset="-122"/>
              </a:defRPr>
            </a:lvl1pPr>
          </a:lstStyle>
          <a:p>
            <a:pPr lvl="0"/>
            <a:r>
              <a:rPr lang="zh-CN" altLang="en-US" noProof="0" dirty="0"/>
              <a:t>单击此处编辑母版副标题样式</a:t>
            </a:r>
          </a:p>
        </p:txBody>
      </p:sp>
    </p:spTree>
    <p:extLst>
      <p:ext uri="{BB962C8B-B14F-4D97-AF65-F5344CB8AC3E}">
        <p14:creationId xmlns:p14="http://schemas.microsoft.com/office/powerpoint/2010/main" val="1522524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6" name="Picture 7" descr="7"/>
          <p:cNvPicPr>
            <a:picLocks noChangeAspect="1" noChangeArrowheads="1"/>
          </p:cNvPicPr>
          <p:nvPr userDrawn="1"/>
        </p:nvPicPr>
        <p:blipFill>
          <a:blip r:embed="rId2" cstate="print"/>
          <a:srcRect/>
          <a:stretch>
            <a:fillRect/>
          </a:stretch>
        </p:blipFill>
        <p:spPr bwMode="auto">
          <a:xfrm>
            <a:off x="0" y="6381243"/>
            <a:ext cx="9142412" cy="471379"/>
          </a:xfrm>
          <a:prstGeom prst="rect">
            <a:avLst/>
          </a:prstGeom>
          <a:noFill/>
          <a:ln w="9525">
            <a:noFill/>
            <a:miter lim="800000"/>
            <a:headEnd/>
            <a:tailEnd/>
          </a:ln>
        </p:spPr>
      </p:pic>
      <p:sp>
        <p:nvSpPr>
          <p:cNvPr id="11" name="内容占位符 2"/>
          <p:cNvSpPr>
            <a:spLocks noGrp="1"/>
          </p:cNvSpPr>
          <p:nvPr>
            <p:ph idx="1"/>
          </p:nvPr>
        </p:nvSpPr>
        <p:spPr>
          <a:xfrm>
            <a:off x="652353" y="1295104"/>
            <a:ext cx="7929773" cy="4872043"/>
          </a:xfrm>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7" name="日期占位符 3"/>
          <p:cNvSpPr txBox="1">
            <a:spLocks/>
          </p:cNvSpPr>
          <p:nvPr userDrawn="1"/>
        </p:nvSpPr>
        <p:spPr>
          <a:xfrm>
            <a:off x="0" y="6434369"/>
            <a:ext cx="2057400" cy="365125"/>
          </a:xfrm>
          <a:prstGeom prst="rect">
            <a:avLst/>
          </a:prstGeom>
        </p:spPr>
        <p:txBody>
          <a:bodyPr vert="horz" lIns="91440" tIns="45720" rIns="91440" bIns="45720" rtlCol="0" anchor="ctr"/>
          <a:lstStyle>
            <a:defPPr>
              <a:defRPr lang="zh-CN"/>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29C94C-EA54-4F4B-824E-3A143D49F411}" type="datetimeFigureOut">
              <a:rPr lang="zh-CN" altLang="en-US" sz="1050" smtClean="0"/>
              <a:pPr/>
              <a:t>2017/12/25</a:t>
            </a:fld>
            <a:endParaRPr lang="zh-CN" altLang="en-US" sz="1050" dirty="0"/>
          </a:p>
        </p:txBody>
      </p:sp>
      <p:sp>
        <p:nvSpPr>
          <p:cNvPr id="18" name="灯片编号占位符 5"/>
          <p:cNvSpPr txBox="1">
            <a:spLocks/>
          </p:cNvSpPr>
          <p:nvPr userDrawn="1"/>
        </p:nvSpPr>
        <p:spPr>
          <a:xfrm>
            <a:off x="4924652" y="6434369"/>
            <a:ext cx="2057400" cy="365125"/>
          </a:xfrm>
          <a:prstGeom prst="rect">
            <a:avLst/>
          </a:prstGeom>
        </p:spPr>
        <p:txBody>
          <a:bodyPr vert="horz" lIns="91440" tIns="45720" rIns="91440" bIns="45720" rtlCol="0" anchor="ctr"/>
          <a:lstStyle>
            <a:defPPr>
              <a:defRPr lang="zh-CN"/>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B2A011-502C-4D00-93FE-03892525A983}" type="slidenum">
              <a:rPr lang="zh-CN" altLang="en-US" sz="1050" smtClean="0"/>
              <a:pPr/>
              <a:t>‹#›</a:t>
            </a:fld>
            <a:endParaRPr lang="zh-CN" altLang="en-US" dirty="0"/>
          </a:p>
        </p:txBody>
      </p:sp>
      <p:sp>
        <p:nvSpPr>
          <p:cNvPr id="19" name="标题 1"/>
          <p:cNvSpPr>
            <a:spLocks noGrp="1"/>
          </p:cNvSpPr>
          <p:nvPr>
            <p:ph type="title"/>
          </p:nvPr>
        </p:nvSpPr>
        <p:spPr>
          <a:xfrm>
            <a:off x="652353" y="316721"/>
            <a:ext cx="7745655" cy="871335"/>
          </a:xfrm>
          <a:prstGeom prst="rect">
            <a:avLst/>
          </a:prstGeom>
        </p:spPr>
        <p:txBody>
          <a:bodyPr/>
          <a:lstStyle>
            <a:lvl1pPr>
              <a:defRPr sz="2800" b="1">
                <a:solidFill>
                  <a:srgbClr val="005B8A"/>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extLst>
      <p:ext uri="{BB962C8B-B14F-4D97-AF65-F5344CB8AC3E}">
        <p14:creationId xmlns:p14="http://schemas.microsoft.com/office/powerpoint/2010/main" val="1388076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42623" y="386814"/>
            <a:ext cx="7745655" cy="503473"/>
          </a:xfrm>
          <a:prstGeom prst="rect">
            <a:avLst/>
          </a:prstGeom>
          <a:noFill/>
          <a:ln>
            <a:noFill/>
          </a:ln>
          <a:effectLst/>
        </p:spPr>
        <p:txBody>
          <a:bodyPr lIns="35984" tIns="35984" rIns="35984" bIns="35984" anchor="t">
            <a:spAutoFit/>
          </a:bodyPr>
          <a:lstStyle>
            <a:lvl1pPr>
              <a:defRPr lang="zh-CN" altLang="en-US" sz="2800" b="1" kern="1200">
                <a:solidFill>
                  <a:srgbClr val="005B8A"/>
                </a:solidFill>
                <a:latin typeface="微软雅黑" panose="020B0503020204020204" pitchFamily="34" charset="-122"/>
                <a:ea typeface="微软雅黑" panose="020B0503020204020204" pitchFamily="34" charset="-122"/>
              </a:defRPr>
            </a:lvl1pPr>
          </a:lstStyle>
          <a:p>
            <a:pPr lvl="0"/>
            <a:r>
              <a:rPr lang="zh-CN" altLang="en-US" dirty="0"/>
              <a:t>单击此处编辑母版标题样式</a:t>
            </a:r>
          </a:p>
        </p:txBody>
      </p:sp>
      <p:pic>
        <p:nvPicPr>
          <p:cNvPr id="4" name="Picture 7" descr="7"/>
          <p:cNvPicPr>
            <a:picLocks noChangeAspect="1" noChangeArrowheads="1"/>
          </p:cNvPicPr>
          <p:nvPr/>
        </p:nvPicPr>
        <p:blipFill>
          <a:blip r:embed="rId2" cstate="print"/>
          <a:srcRect/>
          <a:stretch>
            <a:fillRect/>
          </a:stretch>
        </p:blipFill>
        <p:spPr bwMode="auto">
          <a:xfrm>
            <a:off x="0" y="6382318"/>
            <a:ext cx="9142412" cy="471379"/>
          </a:xfrm>
          <a:prstGeom prst="rect">
            <a:avLst/>
          </a:prstGeom>
          <a:noFill/>
          <a:ln w="9525">
            <a:noFill/>
            <a:miter lim="800000"/>
            <a:headEnd/>
            <a:tailEnd/>
          </a:ln>
        </p:spPr>
      </p:pic>
      <p:sp>
        <p:nvSpPr>
          <p:cNvPr id="5" name="Rectangle 10"/>
          <p:cNvSpPr txBox="1">
            <a:spLocks noChangeArrowheads="1"/>
          </p:cNvSpPr>
          <p:nvPr/>
        </p:nvSpPr>
        <p:spPr bwMode="auto">
          <a:xfrm>
            <a:off x="6438786" y="6521102"/>
            <a:ext cx="2096724" cy="455507"/>
          </a:xfrm>
          <a:prstGeom prst="rect">
            <a:avLst/>
          </a:prstGeom>
          <a:noFill/>
          <a:ln>
            <a:noFill/>
          </a:ln>
          <a:effectLst/>
        </p:spPr>
        <p:txBody>
          <a:bodyPr vert="horz" wrap="square" lIns="0" tIns="0" rIns="0" bIns="0" numCol="1" anchor="t" anchorCtr="0" compatLnSpc="1"/>
          <a:lstStyle>
            <a:lvl1pPr eaLnBrk="0" hangingPunct="0">
              <a:lnSpc>
                <a:spcPct val="85000"/>
              </a:lnSpc>
              <a:defRPr sz="1200">
                <a:solidFill>
                  <a:schemeClr val="tx1"/>
                </a:solidFill>
                <a:latin typeface="FrutigerNext LT Bold" pitchFamily="1" charset="0"/>
                <a:ea typeface="MS PGothic" panose="020B0600070205080204" pitchFamily="34" charset="-128"/>
              </a:defRPr>
            </a:lvl1pPr>
          </a:lstStyle>
          <a:p>
            <a:pPr defTabSz="913765" fontAlgn="base">
              <a:spcBef>
                <a:spcPct val="0"/>
              </a:spcBef>
              <a:spcAft>
                <a:spcPct val="0"/>
              </a:spcAft>
              <a:defRPr/>
            </a:pPr>
            <a:r>
              <a:rPr lang="de-DE" altLang="zh-CN" dirty="0">
                <a:solidFill>
                  <a:srgbClr val="000000"/>
                </a:solidFill>
              </a:rPr>
              <a:t>Page </a:t>
            </a:r>
            <a:fld id="{095348AA-6C32-435A-BDAD-E7E62AB7B60C}" type="slidenum">
              <a:rPr lang="de-DE" altLang="zh-CN" dirty="0" smtClean="0">
                <a:solidFill>
                  <a:srgbClr val="000000"/>
                </a:solidFill>
              </a:rPr>
              <a:t>‹#›</a:t>
            </a:fld>
            <a:endParaRPr lang="en-GB" altLang="zh-CN" dirty="0">
              <a:solidFill>
                <a:srgbClr val="000000"/>
              </a:solidFill>
            </a:endParaRPr>
          </a:p>
        </p:txBody>
      </p:sp>
      <p:sp>
        <p:nvSpPr>
          <p:cNvPr id="6" name="Rectangle 21"/>
          <p:cNvSpPr>
            <a:spLocks noChangeArrowheads="1"/>
          </p:cNvSpPr>
          <p:nvPr/>
        </p:nvSpPr>
        <p:spPr bwMode="auto">
          <a:xfrm>
            <a:off x="3880538" y="6470311"/>
            <a:ext cx="1684145" cy="265394"/>
          </a:xfrm>
          <a:prstGeom prst="rect">
            <a:avLst/>
          </a:prstGeom>
          <a:noFill/>
          <a:ln w="9525" algn="ctr">
            <a:noFill/>
            <a:miter lim="800000"/>
          </a:ln>
        </p:spPr>
        <p:txBody>
          <a:bodyPr wrap="none" lIns="79971" tIns="39984" rIns="79971" bIns="39984">
            <a:spAutoFit/>
          </a:bodyPr>
          <a:lstStyle/>
          <a:p>
            <a:pPr defTabSz="800735" eaLnBrk="0" fontAlgn="base" hangingPunct="0">
              <a:spcBef>
                <a:spcPct val="0"/>
              </a:spcBef>
              <a:spcAft>
                <a:spcPct val="0"/>
              </a:spcAft>
              <a:defRPr/>
            </a:pPr>
            <a:r>
              <a:rPr lang="en-US" altLang="zh-CN" sz="1200" dirty="0" err="1">
                <a:solidFill>
                  <a:srgbClr val="000000"/>
                </a:solidFill>
                <a:latin typeface="FrutigerNext LT Bold" pitchFamily="1" charset="0"/>
                <a:ea typeface="MS PGothic" panose="020B0600070205080204" pitchFamily="34" charset="-128"/>
              </a:rPr>
              <a:t>Xinlangdi</a:t>
            </a:r>
            <a:r>
              <a:rPr lang="en-US" altLang="zh-CN" sz="1200" dirty="0">
                <a:solidFill>
                  <a:srgbClr val="000000"/>
                </a:solidFill>
                <a:latin typeface="FrutigerNext LT Bold" pitchFamily="1" charset="0"/>
                <a:ea typeface="MS PGothic" panose="020B0600070205080204" pitchFamily="34" charset="-128"/>
              </a:rPr>
              <a:t> Confidential </a:t>
            </a:r>
          </a:p>
        </p:txBody>
      </p:sp>
      <p:pic>
        <p:nvPicPr>
          <p:cNvPr id="7" name="Picture 1" descr="C:\Users\Administrator.PC-20130124MOMN\Desktop\LOGO.png"/>
          <p:cNvPicPr>
            <a:picLocks noChangeAspect="1" noChangeArrowheads="1"/>
          </p:cNvPicPr>
          <p:nvPr/>
        </p:nvPicPr>
        <p:blipFill>
          <a:blip r:embed="rId3" cstate="print"/>
          <a:srcRect/>
          <a:stretch>
            <a:fillRect/>
          </a:stretch>
        </p:blipFill>
        <p:spPr bwMode="auto">
          <a:xfrm>
            <a:off x="7851326" y="6471352"/>
            <a:ext cx="1080962" cy="333331"/>
          </a:xfrm>
          <a:prstGeom prst="rect">
            <a:avLst/>
          </a:prstGeom>
          <a:noFill/>
        </p:spPr>
      </p:pic>
    </p:spTree>
    <p:extLst>
      <p:ext uri="{BB962C8B-B14F-4D97-AF65-F5344CB8AC3E}">
        <p14:creationId xmlns:p14="http://schemas.microsoft.com/office/powerpoint/2010/main" val="3496115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68786B-9955-447D-9747-160A78842BE2}" type="datetimeFigureOut">
              <a:rPr lang="zh-CN" altLang="en-US" smtClean="0"/>
              <a:t>2017/12/25</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01629A-6DB4-447C-935B-0A9093DB4B39}" type="slidenum">
              <a:rPr lang="zh-CN" altLang="en-US" smtClean="0"/>
              <a:t>‹#›</a:t>
            </a:fld>
            <a:endParaRPr lang="zh-CN" altLang="en-US"/>
          </a:p>
        </p:txBody>
      </p:sp>
    </p:spTree>
    <p:extLst>
      <p:ext uri="{BB962C8B-B14F-4D97-AF65-F5344CB8AC3E}">
        <p14:creationId xmlns:p14="http://schemas.microsoft.com/office/powerpoint/2010/main" val="4108958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20225;&#19994;&#30003;&#35831;&#25285;&#20445;&#38656;&#35201;&#25552;&#20132;&#30340;&#26448;&#26009;&#28165;&#21333;.xls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20844;&#21496;&#25285;&#20445;&#19994;&#21153;&#35843;&#26597;&#25253;&#21578;.docx"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lstStyle/>
          <a:p>
            <a:r>
              <a:rPr lang="zh-CN" altLang="en-US" smtClean="0"/>
              <a:t>担保业务操作流程</a:t>
            </a:r>
            <a:endParaRPr lang="zh-CN" altLang="en-US" dirty="0"/>
          </a:p>
        </p:txBody>
      </p:sp>
      <p:sp>
        <p:nvSpPr>
          <p:cNvPr id="8" name="副标题 7"/>
          <p:cNvSpPr>
            <a:spLocks noGrp="1"/>
          </p:cNvSpPr>
          <p:nvPr>
            <p:ph type="subTitle" sz="quarter" idx="1"/>
          </p:nvPr>
        </p:nvSpPr>
        <p:spPr/>
        <p:txBody>
          <a:bodyPr/>
          <a:lstStyle/>
          <a:p>
            <a:endParaRPr lang="zh-CN" altLang="en-US"/>
          </a:p>
        </p:txBody>
      </p:sp>
    </p:spTree>
    <p:extLst>
      <p:ext uri="{BB962C8B-B14F-4D97-AF65-F5344CB8AC3E}">
        <p14:creationId xmlns:p14="http://schemas.microsoft.com/office/powerpoint/2010/main" val="2278537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担保业务办理流程</a:t>
            </a:r>
            <a:endParaRPr lang="zh-CN" altLang="en-US" dirty="0"/>
          </a:p>
        </p:txBody>
      </p:sp>
      <p:graphicFrame>
        <p:nvGraphicFramePr>
          <p:cNvPr id="4" name="图示 3"/>
          <p:cNvGraphicFramePr/>
          <p:nvPr>
            <p:extLst>
              <p:ext uri="{D42A27DB-BD31-4B8C-83A1-F6EECF244321}">
                <p14:modId xmlns:p14="http://schemas.microsoft.com/office/powerpoint/2010/main" val="3970671441"/>
              </p:ext>
            </p:extLst>
          </p:nvPr>
        </p:nvGraphicFramePr>
        <p:xfrm>
          <a:off x="1407852" y="1550125"/>
          <a:ext cx="6234655" cy="3788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5378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003667" y="2953240"/>
            <a:ext cx="7745655" cy="871335"/>
          </a:xfrm>
        </p:spPr>
        <p:txBody>
          <a:bodyPr/>
          <a:lstStyle/>
          <a:p>
            <a:r>
              <a:rPr lang="en-US" altLang="zh-CN" dirty="0" smtClean="0"/>
              <a:t>1. </a:t>
            </a:r>
            <a:r>
              <a:rPr lang="zh-CN" altLang="en-US" dirty="0" smtClean="0"/>
              <a:t>担保业务受理</a:t>
            </a:r>
            <a:endParaRPr lang="zh-CN" altLang="en-US" dirty="0"/>
          </a:p>
        </p:txBody>
      </p:sp>
    </p:spTree>
    <p:extLst>
      <p:ext uri="{BB962C8B-B14F-4D97-AF65-F5344CB8AC3E}">
        <p14:creationId xmlns:p14="http://schemas.microsoft.com/office/powerpoint/2010/main" val="1794693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695088793"/>
              </p:ext>
            </p:extLst>
          </p:nvPr>
        </p:nvGraphicFramePr>
        <p:xfrm>
          <a:off x="591393" y="1068978"/>
          <a:ext cx="7929562" cy="4872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标题 2"/>
          <p:cNvSpPr>
            <a:spLocks noGrp="1"/>
          </p:cNvSpPr>
          <p:nvPr>
            <p:ph type="title"/>
          </p:nvPr>
        </p:nvSpPr>
        <p:spPr>
          <a:xfrm>
            <a:off x="591393" y="366795"/>
            <a:ext cx="7745655" cy="871335"/>
          </a:xfrm>
        </p:spPr>
        <p:txBody>
          <a:bodyPr/>
          <a:lstStyle/>
          <a:p>
            <a:r>
              <a:rPr lang="en-US" altLang="zh-CN" dirty="0" smtClean="0"/>
              <a:t>1. </a:t>
            </a:r>
            <a:r>
              <a:rPr lang="zh-CN" altLang="en-US" dirty="0" smtClean="0"/>
              <a:t>担保业务受理</a:t>
            </a:r>
            <a:endParaRPr lang="zh-CN" altLang="en-US" dirty="0"/>
          </a:p>
        </p:txBody>
      </p:sp>
    </p:spTree>
    <p:extLst>
      <p:ext uri="{BB962C8B-B14F-4D97-AF65-F5344CB8AC3E}">
        <p14:creationId xmlns:p14="http://schemas.microsoft.com/office/powerpoint/2010/main" val="30301297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p:cNvSpPr>
            <a:spLocks noGrp="1"/>
          </p:cNvSpPr>
          <p:nvPr>
            <p:ph type="title"/>
          </p:nvPr>
        </p:nvSpPr>
        <p:spPr/>
        <p:txBody>
          <a:bodyPr/>
          <a:lstStyle/>
          <a:p>
            <a:r>
              <a:rPr lang="en-US" altLang="zh-CN" dirty="0" smtClean="0"/>
              <a:t>1. 1</a:t>
            </a:r>
            <a:r>
              <a:rPr lang="zh-CN" altLang="en-US" dirty="0" smtClean="0"/>
              <a:t>担保业务受理</a:t>
            </a:r>
            <a:r>
              <a:rPr lang="en-US" altLang="zh-CN" dirty="0" smtClean="0"/>
              <a:t>——</a:t>
            </a:r>
            <a:r>
              <a:rPr lang="zh-CN" altLang="en-US" dirty="0" smtClean="0"/>
              <a:t>业务咨询</a:t>
            </a:r>
            <a:endParaRPr lang="zh-CN" altLang="en-US" dirty="0"/>
          </a:p>
        </p:txBody>
      </p:sp>
      <p:sp>
        <p:nvSpPr>
          <p:cNvPr id="5" name="圆角矩形 4"/>
          <p:cNvSpPr/>
          <p:nvPr/>
        </p:nvSpPr>
        <p:spPr>
          <a:xfrm>
            <a:off x="836023" y="1759131"/>
            <a:ext cx="7402286" cy="7141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t>了解企业的行业，项目投向</a:t>
            </a:r>
          </a:p>
        </p:txBody>
      </p:sp>
      <p:sp>
        <p:nvSpPr>
          <p:cNvPr id="6" name="圆角矩形 5"/>
          <p:cNvSpPr/>
          <p:nvPr/>
        </p:nvSpPr>
        <p:spPr>
          <a:xfrm>
            <a:off x="836023" y="2687257"/>
            <a:ext cx="7402286" cy="7141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b="1" dirty="0"/>
              <a:t>了解企业项目的基本状况</a:t>
            </a:r>
            <a:endParaRPr lang="zh-CN" altLang="en-US" dirty="0"/>
          </a:p>
        </p:txBody>
      </p:sp>
      <p:sp>
        <p:nvSpPr>
          <p:cNvPr id="7" name="圆角矩形 6"/>
          <p:cNvSpPr/>
          <p:nvPr/>
        </p:nvSpPr>
        <p:spPr>
          <a:xfrm>
            <a:off x="836023" y="3615383"/>
            <a:ext cx="7402286" cy="7141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t>确定与</a:t>
            </a:r>
            <a:r>
              <a:rPr lang="zh-CN" altLang="zh-CN" b="1" dirty="0" smtClean="0"/>
              <a:t>企业初步</a:t>
            </a:r>
            <a:r>
              <a:rPr lang="zh-CN" altLang="zh-CN" b="1" dirty="0"/>
              <a:t>会谈日期</a:t>
            </a:r>
            <a:endParaRPr lang="zh-CN" altLang="en-US" dirty="0"/>
          </a:p>
        </p:txBody>
      </p:sp>
      <p:sp>
        <p:nvSpPr>
          <p:cNvPr id="10" name="圆角矩形 9"/>
          <p:cNvSpPr/>
          <p:nvPr/>
        </p:nvSpPr>
        <p:spPr>
          <a:xfrm>
            <a:off x="824037" y="4543509"/>
            <a:ext cx="7402286" cy="7141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b="1" dirty="0"/>
              <a:t>填写《担保客户登记表》</a:t>
            </a:r>
            <a:endParaRPr lang="zh-CN" altLang="en-US" dirty="0"/>
          </a:p>
        </p:txBody>
      </p:sp>
    </p:spTree>
    <p:extLst>
      <p:ext uri="{BB962C8B-B14F-4D97-AF65-F5344CB8AC3E}">
        <p14:creationId xmlns:p14="http://schemas.microsoft.com/office/powerpoint/2010/main" val="1836339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52353" y="316722"/>
            <a:ext cx="7745655" cy="519302"/>
          </a:xfrm>
        </p:spPr>
        <p:txBody>
          <a:bodyPr/>
          <a:lstStyle/>
          <a:p>
            <a:r>
              <a:rPr lang="en-US" altLang="zh-CN" dirty="0" smtClean="0"/>
              <a:t>1.2</a:t>
            </a:r>
            <a:r>
              <a:rPr lang="zh-CN" altLang="en-US" dirty="0" smtClean="0"/>
              <a:t>担保</a:t>
            </a:r>
            <a:r>
              <a:rPr lang="zh-CN" altLang="en-US" dirty="0"/>
              <a:t>业务受理</a:t>
            </a:r>
            <a:r>
              <a:rPr lang="en-US" altLang="zh-CN" dirty="0" smtClean="0"/>
              <a:t>——</a:t>
            </a:r>
            <a:r>
              <a:rPr lang="zh-CN" altLang="en-US" dirty="0"/>
              <a:t>初步会谈</a:t>
            </a:r>
          </a:p>
        </p:txBody>
      </p:sp>
      <p:sp>
        <p:nvSpPr>
          <p:cNvPr id="5" name="矩形 4"/>
          <p:cNvSpPr/>
          <p:nvPr/>
        </p:nvSpPr>
        <p:spPr>
          <a:xfrm>
            <a:off x="783773" y="1541417"/>
            <a:ext cx="3526971" cy="48158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marL="285750" indent="-285750">
              <a:buFont typeface="Arial" panose="020B0604020202020204" pitchFamily="34" charset="0"/>
              <a:buChar char="•"/>
            </a:pPr>
            <a:r>
              <a:rPr lang="zh-CN" altLang="en-US" dirty="0" smtClean="0"/>
              <a:t>了解企业的项目具体内容</a:t>
            </a:r>
            <a:endParaRPr lang="en-US" altLang="zh-CN" dirty="0" smtClean="0"/>
          </a:p>
          <a:p>
            <a:endParaRPr lang="zh-CN" altLang="en-US" dirty="0" smtClean="0"/>
          </a:p>
          <a:p>
            <a:pPr marL="285750" indent="-285750">
              <a:buFont typeface="Arial" panose="020B0604020202020204" pitchFamily="34" charset="0"/>
              <a:buChar char="•"/>
            </a:pPr>
            <a:r>
              <a:rPr lang="zh-CN" altLang="en-US" dirty="0" smtClean="0"/>
              <a:t>可以提供的和可以考虑的反担保措施条件</a:t>
            </a:r>
            <a:endParaRPr lang="en-US" altLang="zh-CN" dirty="0" smtClean="0"/>
          </a:p>
          <a:p>
            <a:endParaRPr lang="zh-CN" altLang="en-US" dirty="0" smtClean="0"/>
          </a:p>
          <a:p>
            <a:pPr marL="285750" indent="-285750">
              <a:buFont typeface="Arial" panose="020B0604020202020204" pitchFamily="34" charset="0"/>
              <a:buChar char="•"/>
            </a:pPr>
            <a:r>
              <a:rPr lang="zh-CN" altLang="en-US" dirty="0" smtClean="0"/>
              <a:t>了解企业法人、高管的经理及个人信用情况</a:t>
            </a:r>
            <a:endParaRPr lang="en-US" altLang="zh-CN" dirty="0" smtClean="0"/>
          </a:p>
          <a:p>
            <a:endParaRPr lang="zh-CN" altLang="en-US" dirty="0" smtClean="0"/>
          </a:p>
          <a:p>
            <a:pPr marL="285750" indent="-285750">
              <a:buFont typeface="Arial" panose="020B0604020202020204" pitchFamily="34" charset="0"/>
              <a:buChar char="•"/>
            </a:pPr>
            <a:r>
              <a:rPr lang="zh-CN" altLang="en-US" dirty="0" smtClean="0"/>
              <a:t>了解企业、项目的发展规划；</a:t>
            </a:r>
            <a:endParaRPr lang="en-US" altLang="zh-CN" dirty="0" smtClean="0"/>
          </a:p>
          <a:p>
            <a:endParaRPr lang="zh-CN" altLang="en-US" dirty="0" smtClean="0"/>
          </a:p>
          <a:p>
            <a:pPr marL="285750" indent="-285750">
              <a:buFont typeface="Arial" panose="020B0604020202020204" pitchFamily="34" charset="0"/>
              <a:buChar char="•"/>
            </a:pPr>
            <a:r>
              <a:rPr lang="zh-CN" altLang="en-US" dirty="0" smtClean="0"/>
              <a:t>简单的财务状况（资产负债情况、营业情况、利润等）</a:t>
            </a:r>
            <a:endParaRPr lang="en-US" altLang="zh-CN" dirty="0" smtClean="0"/>
          </a:p>
          <a:p>
            <a:pPr marL="285750" indent="-285750">
              <a:buFont typeface="Arial" panose="020B0604020202020204" pitchFamily="34" charset="0"/>
              <a:buChar char="•"/>
            </a:pPr>
            <a:endParaRPr lang="en-US" altLang="zh-CN" dirty="0" smtClean="0"/>
          </a:p>
          <a:p>
            <a:pPr marL="285750" indent="-285750">
              <a:buFont typeface="Arial" panose="020B0604020202020204" pitchFamily="34" charset="0"/>
              <a:buChar char="•"/>
            </a:pPr>
            <a:r>
              <a:rPr lang="zh-CN" altLang="zh-CN" b="1" dirty="0"/>
              <a:t>要求客户填写《担保委托申请书》</a:t>
            </a:r>
            <a:endParaRPr lang="zh-CN" altLang="en-US" dirty="0"/>
          </a:p>
        </p:txBody>
      </p:sp>
      <p:sp>
        <p:nvSpPr>
          <p:cNvPr id="6" name="矩形 5"/>
          <p:cNvSpPr/>
          <p:nvPr/>
        </p:nvSpPr>
        <p:spPr>
          <a:xfrm>
            <a:off x="4871037" y="1541417"/>
            <a:ext cx="3526971" cy="481584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285750" indent="-285750">
              <a:buFont typeface="Arial" panose="020B0604020202020204" pitchFamily="34" charset="0"/>
              <a:buChar char="•"/>
            </a:pPr>
            <a:r>
              <a:rPr lang="zh-CN" altLang="en-US" dirty="0" smtClean="0"/>
              <a:t>介绍并提供</a:t>
            </a:r>
            <a:r>
              <a:rPr lang="en-US" altLang="zh-CN" dirty="0"/>
              <a:t>《</a:t>
            </a:r>
            <a:r>
              <a:rPr lang="zh-CN" altLang="en-US" dirty="0"/>
              <a:t>担保业务流程</a:t>
            </a:r>
            <a:r>
              <a:rPr lang="en-US" altLang="zh-CN" dirty="0"/>
              <a:t>》</a:t>
            </a:r>
            <a:r>
              <a:rPr lang="zh-CN" altLang="en-US" dirty="0" smtClean="0"/>
              <a:t>；介绍相关业务制度；提出开展业务</a:t>
            </a:r>
            <a:r>
              <a:rPr lang="zh-CN" altLang="en-US" dirty="0"/>
              <a:t>合作的建议和有关调查时间安排</a:t>
            </a:r>
            <a:r>
              <a:rPr lang="zh-CN" altLang="en-US" dirty="0" smtClean="0"/>
              <a:t>；</a:t>
            </a:r>
            <a:endParaRPr lang="en-US" altLang="zh-CN" dirty="0" smtClean="0"/>
          </a:p>
          <a:p>
            <a:endParaRPr lang="en-US" altLang="zh-CN" dirty="0" smtClean="0"/>
          </a:p>
          <a:p>
            <a:pPr marL="285750" indent="-285750">
              <a:buFont typeface="Arial" panose="020B0604020202020204" pitchFamily="34" charset="0"/>
              <a:buChar char="•"/>
            </a:pPr>
            <a:r>
              <a:rPr lang="zh-CN" altLang="en-US" dirty="0" smtClean="0"/>
              <a:t>介绍保费收取情况</a:t>
            </a:r>
            <a:endParaRPr lang="en-US" altLang="zh-CN" dirty="0" smtClean="0"/>
          </a:p>
          <a:p>
            <a:endParaRPr lang="zh-CN" altLang="en-US" dirty="0"/>
          </a:p>
          <a:p>
            <a:pPr marL="285750" indent="-285750">
              <a:buFont typeface="Arial" panose="020B0604020202020204" pitchFamily="34" charset="0"/>
              <a:buChar char="•"/>
            </a:pPr>
            <a:r>
              <a:rPr lang="zh-CN" altLang="en-US" dirty="0" smtClean="0"/>
              <a:t>判断项目是否</a:t>
            </a:r>
            <a:r>
              <a:rPr lang="zh-CN" altLang="en-US" dirty="0"/>
              <a:t>可以立项</a:t>
            </a:r>
            <a:r>
              <a:rPr lang="zh-CN" altLang="en-US" dirty="0" smtClean="0"/>
              <a:t>。对</a:t>
            </a:r>
            <a:r>
              <a:rPr lang="zh-CN" altLang="en-US" dirty="0"/>
              <a:t>明显不符合条件的项目，</a:t>
            </a:r>
            <a:r>
              <a:rPr lang="zh-CN" altLang="en-US" dirty="0" smtClean="0"/>
              <a:t>及时给客户答复</a:t>
            </a:r>
            <a:endParaRPr lang="en-US" altLang="zh-CN" dirty="0"/>
          </a:p>
          <a:p>
            <a:endParaRPr lang="zh-CN" altLang="en-US" dirty="0"/>
          </a:p>
          <a:p>
            <a:pPr marL="285750" indent="-285750">
              <a:buFont typeface="Arial" panose="020B0604020202020204" pitchFamily="34" charset="0"/>
              <a:buChar char="•"/>
            </a:pPr>
            <a:r>
              <a:rPr lang="zh-CN" altLang="en-US" dirty="0" smtClean="0"/>
              <a:t>系统录入、资料存档</a:t>
            </a:r>
            <a:endParaRPr lang="en-US" altLang="zh-CN" dirty="0" smtClean="0"/>
          </a:p>
          <a:p>
            <a:endParaRPr lang="en-US" altLang="zh-CN" dirty="0" smtClean="0"/>
          </a:p>
          <a:p>
            <a:pPr marL="285750" indent="-285750">
              <a:buFont typeface="Arial" panose="020B0604020202020204" pitchFamily="34" charset="0"/>
              <a:buChar char="•"/>
            </a:pPr>
            <a:r>
              <a:rPr lang="zh-CN" altLang="en-US" dirty="0" smtClean="0"/>
              <a:t>不管</a:t>
            </a:r>
            <a:r>
              <a:rPr lang="zh-CN" altLang="en-US" dirty="0"/>
              <a:t>是否能立项，都应该对客户提供优质的服务，不符合条件的尽量提供融资咨询、方案策划等服务。</a:t>
            </a:r>
          </a:p>
        </p:txBody>
      </p:sp>
      <p:sp>
        <p:nvSpPr>
          <p:cNvPr id="7" name="圆角矩形 6"/>
          <p:cNvSpPr/>
          <p:nvPr/>
        </p:nvSpPr>
        <p:spPr>
          <a:xfrm>
            <a:off x="783773" y="923110"/>
            <a:ext cx="3526971" cy="5573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了解客户信息</a:t>
            </a:r>
            <a:endParaRPr lang="zh-CN" altLang="en-US" dirty="0"/>
          </a:p>
        </p:txBody>
      </p:sp>
      <p:sp>
        <p:nvSpPr>
          <p:cNvPr id="8" name="圆角矩形 7"/>
          <p:cNvSpPr/>
          <p:nvPr/>
        </p:nvSpPr>
        <p:spPr>
          <a:xfrm>
            <a:off x="4871036" y="923110"/>
            <a:ext cx="3526971" cy="5573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dirty="0" smtClean="0"/>
              <a:t>介绍我司业务规范</a:t>
            </a:r>
            <a:endParaRPr lang="en-US" altLang="zh-CN" dirty="0" smtClean="0"/>
          </a:p>
          <a:p>
            <a:pPr algn="ctr"/>
            <a:r>
              <a:rPr lang="zh-CN" altLang="en-US" dirty="0" smtClean="0"/>
              <a:t>判断是否立项</a:t>
            </a:r>
            <a:endParaRPr lang="zh-CN" altLang="en-US" dirty="0"/>
          </a:p>
        </p:txBody>
      </p:sp>
    </p:spTree>
    <p:extLst>
      <p:ext uri="{BB962C8B-B14F-4D97-AF65-F5344CB8AC3E}">
        <p14:creationId xmlns:p14="http://schemas.microsoft.com/office/powerpoint/2010/main" val="41213684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2353" y="1042557"/>
            <a:ext cx="7929773" cy="1091044"/>
          </a:xfrm>
        </p:spPr>
        <p:txBody>
          <a:bodyPr/>
          <a:lstStyle/>
          <a:p>
            <a:r>
              <a:rPr lang="zh-CN" altLang="zh-CN" b="1" dirty="0"/>
              <a:t>客户经理在初步确定企业可以达到受理条件，根据要求登记《担保客户登记表》后，按照公司制定的</a:t>
            </a:r>
            <a:r>
              <a:rPr lang="zh-CN" altLang="zh-CN" b="1" dirty="0">
                <a:hlinkClick r:id="rId2" action="ppaction://hlinkfile"/>
              </a:rPr>
              <a:t>《企业申请担保需要提交的材料清单》</a:t>
            </a:r>
            <a:r>
              <a:rPr lang="zh-CN" altLang="zh-CN" b="1" dirty="0"/>
              <a:t>，开始向企业索所需资料</a:t>
            </a:r>
            <a:endParaRPr lang="zh-CN" altLang="en-US" dirty="0"/>
          </a:p>
        </p:txBody>
      </p:sp>
      <p:sp>
        <p:nvSpPr>
          <p:cNvPr id="3" name="标题 2"/>
          <p:cNvSpPr>
            <a:spLocks noGrp="1"/>
          </p:cNvSpPr>
          <p:nvPr>
            <p:ph type="title"/>
          </p:nvPr>
        </p:nvSpPr>
        <p:spPr/>
        <p:txBody>
          <a:bodyPr/>
          <a:lstStyle/>
          <a:p>
            <a:r>
              <a:rPr lang="en-US" altLang="zh-CN" dirty="0" smtClean="0"/>
              <a:t>1.3</a:t>
            </a:r>
            <a:r>
              <a:rPr lang="zh-CN" altLang="en-US" dirty="0" smtClean="0"/>
              <a:t>担保</a:t>
            </a:r>
            <a:r>
              <a:rPr lang="zh-CN" altLang="en-US" dirty="0"/>
              <a:t>业务受理</a:t>
            </a:r>
            <a:r>
              <a:rPr lang="en-US" altLang="zh-CN" dirty="0" smtClean="0"/>
              <a:t>——</a:t>
            </a:r>
            <a:r>
              <a:rPr lang="zh-CN" altLang="en-US" dirty="0" smtClean="0"/>
              <a:t>资料收集</a:t>
            </a:r>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763189010"/>
              </p:ext>
            </p:extLst>
          </p:nvPr>
        </p:nvGraphicFramePr>
        <p:xfrm>
          <a:off x="924805" y="2011771"/>
          <a:ext cx="7384868" cy="4351328"/>
        </p:xfrm>
        <a:graphic>
          <a:graphicData uri="http://schemas.openxmlformats.org/drawingml/2006/table">
            <a:tbl>
              <a:tblPr>
                <a:tableStyleId>{5C22544A-7EE6-4342-B048-85BDC9FD1C3A}</a:tableStyleId>
              </a:tblPr>
              <a:tblGrid>
                <a:gridCol w="375614"/>
                <a:gridCol w="5607403"/>
                <a:gridCol w="704279"/>
                <a:gridCol w="697572"/>
              </a:tblGrid>
              <a:tr h="152579">
                <a:tc gridSpan="4">
                  <a:txBody>
                    <a:bodyPr/>
                    <a:lstStyle/>
                    <a:p>
                      <a:pPr algn="ctr" fontAlgn="ctr"/>
                      <a:r>
                        <a:rPr lang="zh-CN" altLang="en-US" sz="900" u="none" strike="noStrike">
                          <a:effectLst/>
                        </a:rPr>
                        <a:t>企业申请担保需提交的资料清单</a:t>
                      </a:r>
                      <a:endParaRPr lang="zh-CN" altLang="en-US" sz="900" b="1" i="0" u="none" strike="noStrike">
                        <a:solidFill>
                          <a:srgbClr val="000000"/>
                        </a:solidFill>
                        <a:effectLst/>
                        <a:latin typeface="仿宋_GB2312"/>
                        <a:ea typeface="宋体" panose="02010600030101010101" pitchFamily="2" charset="-122"/>
                      </a:endParaRPr>
                    </a:p>
                  </a:txBody>
                  <a:tcPr marL="5651" marR="5651" marT="5651"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152579">
                <a:tc>
                  <a:txBody>
                    <a:bodyPr/>
                    <a:lstStyle/>
                    <a:p>
                      <a:pPr algn="ctr" fontAlgn="ctr"/>
                      <a:r>
                        <a:rPr lang="zh-CN" altLang="en-US" sz="900" u="none" strike="noStrike">
                          <a:effectLst/>
                        </a:rPr>
                        <a:t>序号</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ctr" fontAlgn="b"/>
                      <a:r>
                        <a:rPr lang="zh-CN" altLang="en-US" sz="900" u="none" strike="noStrike">
                          <a:effectLst/>
                        </a:rPr>
                        <a:t>资料名称</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ctr" fontAlgn="b"/>
                      <a:r>
                        <a:rPr lang="zh-CN" altLang="en-US" sz="900" u="none" strike="noStrike">
                          <a:effectLst/>
                        </a:rPr>
                        <a:t>提供人</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ctr" fontAlgn="b"/>
                      <a:r>
                        <a:rPr lang="zh-CN" altLang="en-US" sz="900" u="none" strike="noStrike">
                          <a:effectLst/>
                        </a:rPr>
                        <a:t>时间</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ctr" fontAlgn="ctr"/>
                      <a:r>
                        <a:rPr lang="en-US" altLang="zh-CN" sz="900" u="none" strike="noStrike">
                          <a:effectLst/>
                        </a:rPr>
                        <a:t>1</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en-US" altLang="zh-CN" sz="900" u="none" strike="noStrike">
                          <a:effectLst/>
                        </a:rPr>
                        <a:t>《</a:t>
                      </a:r>
                      <a:r>
                        <a:rPr lang="zh-CN" altLang="en-US" sz="900" u="none" strike="noStrike">
                          <a:effectLst/>
                        </a:rPr>
                        <a:t>担保申请书</a:t>
                      </a:r>
                      <a:r>
                        <a:rPr lang="en-US" altLang="zh-CN" sz="900" u="none" strike="noStrike">
                          <a:effectLst/>
                        </a:rPr>
                        <a:t>》</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1.1</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企业概况</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1.2</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企业注册信息</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1.3</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企业管理层人员情况</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1.4</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企业近两年及最近期主要财务与经营状况</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1.5</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企业主要产品情况</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1.6</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企业最新贷款卡信息</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1.7</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企业目前对外投资情况</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2579">
                <a:tc>
                  <a:txBody>
                    <a:bodyPr/>
                    <a:lstStyle/>
                    <a:p>
                      <a:pPr algn="r" fontAlgn="ctr"/>
                      <a:r>
                        <a:rPr lang="en-US" altLang="zh-CN" sz="700" u="none" strike="noStrike">
                          <a:effectLst/>
                        </a:rPr>
                        <a:t>1.8</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担保项目情况（贷款金额、用途、归还方式等）</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r" fontAlgn="ctr"/>
                      <a:r>
                        <a:rPr lang="en-US" altLang="zh-CN" sz="700" u="none" strike="noStrike">
                          <a:effectLst/>
                        </a:rPr>
                        <a:t>1.9</a:t>
                      </a:r>
                      <a:endParaRPr lang="en-US" altLang="zh-CN"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700" u="none" strike="noStrike">
                          <a:effectLst/>
                        </a:rPr>
                        <a:t>担保项目的反担保措施</a:t>
                      </a:r>
                      <a:endParaRPr lang="zh-CN" altLang="en-US" sz="7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0"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2</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营业执照副本复印件、法人代码证书复印件、税务登记证复印件</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3</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公司章程</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4</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注册验资报告、历次股权变更时的验资报告和相关实物出资的评估报告复印件</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5</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贷款卡复印件、查询密码及查询打印结果</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310810">
                <a:tc>
                  <a:txBody>
                    <a:bodyPr/>
                    <a:lstStyle/>
                    <a:p>
                      <a:pPr algn="ctr" fontAlgn="ctr"/>
                      <a:r>
                        <a:rPr lang="en-US" altLang="zh-CN" sz="900" u="none" strike="noStrike">
                          <a:effectLst/>
                        </a:rPr>
                        <a:t>6</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法定代表人证明书、法定代表人、总经理、财务负责人的简历及身份证复印件；</a:t>
                      </a:r>
                      <a:br>
                        <a:rPr lang="zh-CN" altLang="en-US" sz="900" u="none" strike="noStrike">
                          <a:effectLst/>
                        </a:rPr>
                      </a:br>
                      <a:r>
                        <a:rPr lang="zh-CN" altLang="en-US" sz="900" u="none" strike="noStrike">
                          <a:effectLst/>
                        </a:rPr>
                        <a:t>经办人授权书、经办人简历及身份证复印件</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7</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公司关于申请担保及设立反担保措施的董事会决议或股东大会决议</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8</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公司董事会成员名单</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9</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近三年（经会计师事务所审计）的及当年近期财务报表</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10</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企业所有账户一年内的银行对账单</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11</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企业申请担保贷款的用途及偿付能力分析</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12</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企业申请贷款担保的项目情况介绍（项目可行性分析报告）</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158230">
                <a:tc>
                  <a:txBody>
                    <a:bodyPr/>
                    <a:lstStyle/>
                    <a:p>
                      <a:pPr algn="ctr" fontAlgn="ctr"/>
                      <a:r>
                        <a:rPr lang="en-US" altLang="zh-CN" sz="900" u="none" strike="noStrike">
                          <a:effectLst/>
                        </a:rPr>
                        <a:t>13</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项目反担保措施的相关材料</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r>
              <a:tr h="463389">
                <a:tc>
                  <a:txBody>
                    <a:bodyPr/>
                    <a:lstStyle/>
                    <a:p>
                      <a:pPr algn="ctr" fontAlgn="ctr"/>
                      <a:r>
                        <a:rPr lang="en-US" altLang="zh-CN" sz="900" u="none" strike="noStrike">
                          <a:effectLst/>
                        </a:rPr>
                        <a:t>14</a:t>
                      </a:r>
                      <a:endParaRPr lang="en-US" altLang="zh-CN"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ctr"/>
                </a:tc>
                <a:tc>
                  <a:txBody>
                    <a:bodyPr/>
                    <a:lstStyle/>
                    <a:p>
                      <a:pPr algn="l" fontAlgn="b"/>
                      <a:r>
                        <a:rPr lang="zh-CN" altLang="en-US" sz="900" u="none" strike="noStrike">
                          <a:effectLst/>
                        </a:rPr>
                        <a:t>本公司根据项目的具体情况要求提供的其他资料，</a:t>
                      </a:r>
                      <a:br>
                        <a:rPr lang="zh-CN" altLang="en-US" sz="900" u="none" strike="noStrike">
                          <a:effectLst/>
                        </a:rPr>
                      </a:br>
                      <a:r>
                        <a:rPr lang="zh-CN" altLang="en-US" sz="900" u="none" strike="noStrike">
                          <a:effectLst/>
                        </a:rPr>
                        <a:t>如土地证、房产证、专利证书、客户清单、未完成合同、特殊行业的立项批复、生产经营许可证等</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a:effectLst/>
                        </a:rPr>
                        <a:t>　</a:t>
                      </a:r>
                      <a:endParaRPr lang="zh-CN" altLang="en-US" sz="900" b="1" i="0" u="none" strike="noStrike">
                        <a:solidFill>
                          <a:srgbClr val="000000"/>
                        </a:solidFill>
                        <a:effectLst/>
                        <a:latin typeface="宋体" panose="02010600030101010101" pitchFamily="2" charset="-122"/>
                        <a:ea typeface="宋体" panose="02010600030101010101" pitchFamily="2" charset="-122"/>
                      </a:endParaRPr>
                    </a:p>
                  </a:txBody>
                  <a:tcPr marL="5651" marR="5651" marT="5651" marB="0" anchor="b"/>
                </a:tc>
                <a:tc>
                  <a:txBody>
                    <a:bodyPr/>
                    <a:lstStyle/>
                    <a:p>
                      <a:pPr algn="l" fontAlgn="b"/>
                      <a:r>
                        <a:rPr lang="zh-CN" altLang="en-US" sz="900" u="none" strike="noStrike" dirty="0">
                          <a:effectLst/>
                        </a:rPr>
                        <a:t>　</a:t>
                      </a:r>
                      <a:endParaRPr lang="zh-CN" altLang="en-US" sz="900" b="1" i="0" u="none" strike="noStrike" dirty="0">
                        <a:solidFill>
                          <a:srgbClr val="000000"/>
                        </a:solidFill>
                        <a:effectLst/>
                        <a:latin typeface="宋体" panose="02010600030101010101" pitchFamily="2" charset="-122"/>
                        <a:ea typeface="宋体" panose="02010600030101010101" pitchFamily="2" charset="-122"/>
                      </a:endParaRPr>
                    </a:p>
                  </a:txBody>
                  <a:tcPr marL="5651" marR="5651" marT="5651" marB="0" anchor="b"/>
                </a:tc>
              </a:tr>
            </a:tbl>
          </a:graphicData>
        </a:graphic>
      </p:graphicFrame>
    </p:spTree>
    <p:extLst>
      <p:ext uri="{BB962C8B-B14F-4D97-AF65-F5344CB8AC3E}">
        <p14:creationId xmlns:p14="http://schemas.microsoft.com/office/powerpoint/2010/main" val="3560170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2353" y="1295105"/>
            <a:ext cx="7929773" cy="1056210"/>
          </a:xfrm>
        </p:spPr>
        <p:txBody>
          <a:bodyPr/>
          <a:lstStyle/>
          <a:p>
            <a:r>
              <a:rPr lang="zh-CN" altLang="zh-CN" b="1" dirty="0"/>
              <a:t>申请担保的企业提交的资料经本公司初步审理认为基本可行后，担保业务部受理人员应在接受企业担保申请资料后</a:t>
            </a:r>
            <a:r>
              <a:rPr lang="zh-CN" altLang="zh-CN" b="1" dirty="0">
                <a:solidFill>
                  <a:srgbClr val="FF0000"/>
                </a:solidFill>
              </a:rPr>
              <a:t>三个工作日</a:t>
            </a:r>
            <a:r>
              <a:rPr lang="zh-CN" altLang="zh-CN" b="1" dirty="0"/>
              <a:t>内将所有的资料转交项目评审人员和法律审核人员</a:t>
            </a:r>
            <a:endParaRPr lang="zh-CN" altLang="en-US" dirty="0"/>
          </a:p>
        </p:txBody>
      </p:sp>
      <p:sp>
        <p:nvSpPr>
          <p:cNvPr id="3" name="标题 2"/>
          <p:cNvSpPr>
            <a:spLocks noGrp="1"/>
          </p:cNvSpPr>
          <p:nvPr>
            <p:ph type="title"/>
          </p:nvPr>
        </p:nvSpPr>
        <p:spPr/>
        <p:txBody>
          <a:bodyPr/>
          <a:lstStyle/>
          <a:p>
            <a:r>
              <a:rPr lang="zh-CN" altLang="en-US" dirty="0"/>
              <a:t>担保业务受理</a:t>
            </a:r>
            <a:r>
              <a:rPr lang="en-US" altLang="zh-CN" dirty="0"/>
              <a:t>——</a:t>
            </a:r>
            <a:r>
              <a:rPr lang="zh-CN" altLang="en-US" dirty="0"/>
              <a:t>资料收集</a:t>
            </a:r>
          </a:p>
        </p:txBody>
      </p:sp>
      <p:sp>
        <p:nvSpPr>
          <p:cNvPr id="4" name="圆角矩形 3"/>
          <p:cNvSpPr/>
          <p:nvPr/>
        </p:nvSpPr>
        <p:spPr>
          <a:xfrm>
            <a:off x="740229" y="2290355"/>
            <a:ext cx="7950926" cy="393627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285750" indent="-285750">
              <a:buFont typeface="Arial" panose="020B0604020202020204" pitchFamily="34" charset="0"/>
              <a:buChar char="•"/>
            </a:pPr>
            <a:r>
              <a:rPr lang="zh-CN" altLang="en-US" dirty="0" smtClean="0"/>
              <a:t>担保</a:t>
            </a:r>
            <a:r>
              <a:rPr lang="zh-CN" altLang="en-US" dirty="0"/>
              <a:t>项目经理是材料真实性的第一负责人，必须在验证企业提供的所有材料原件后，复印加盖申请企业的公章，“与原件核对无误的印章</a:t>
            </a:r>
            <a:r>
              <a:rPr lang="zh-CN" altLang="en-US" dirty="0" smtClean="0"/>
              <a:t>”</a:t>
            </a:r>
            <a:endParaRPr lang="en-US" altLang="zh-CN" dirty="0" smtClean="0"/>
          </a:p>
          <a:p>
            <a:endParaRPr lang="zh-CN" altLang="en-US" dirty="0"/>
          </a:p>
          <a:p>
            <a:pPr marL="285750" indent="-285750">
              <a:buFont typeface="Arial" panose="020B0604020202020204" pitchFamily="34" charset="0"/>
              <a:buChar char="•"/>
            </a:pPr>
            <a:r>
              <a:rPr lang="zh-CN" altLang="en-US" dirty="0" smtClean="0"/>
              <a:t>确保</a:t>
            </a:r>
            <a:r>
              <a:rPr lang="zh-CN" altLang="en-US" dirty="0"/>
              <a:t>企业提供材料的真实性，与“实地尽职调查阶段”工作结合，进行逐一</a:t>
            </a:r>
            <a:r>
              <a:rPr lang="zh-CN" altLang="en-US" dirty="0" smtClean="0"/>
              <a:t>落实</a:t>
            </a:r>
            <a:endParaRPr lang="en-US" altLang="zh-CN" dirty="0" smtClean="0"/>
          </a:p>
          <a:p>
            <a:endParaRPr lang="zh-CN" altLang="en-US" dirty="0"/>
          </a:p>
          <a:p>
            <a:pPr marL="285750" indent="-285750">
              <a:buFont typeface="Arial" panose="020B0604020202020204" pitchFamily="34" charset="0"/>
              <a:buChar char="•"/>
            </a:pPr>
            <a:r>
              <a:rPr lang="zh-CN" altLang="en-US" dirty="0" smtClean="0"/>
              <a:t>通过</a:t>
            </a:r>
            <a:r>
              <a:rPr lang="zh-CN" altLang="en-US" dirty="0"/>
              <a:t>与政府部门、银行、上下游客户及实地考察等了解企业贷款、购销合同等企业材料的</a:t>
            </a:r>
            <a:r>
              <a:rPr lang="zh-CN" altLang="en-US" dirty="0" smtClean="0"/>
              <a:t>真实性</a:t>
            </a:r>
            <a:endParaRPr lang="zh-CN" altLang="en-US" dirty="0"/>
          </a:p>
          <a:p>
            <a:pPr marL="285750" indent="-285750">
              <a:buFont typeface="Arial" panose="020B0604020202020204" pitchFamily="34" charset="0"/>
              <a:buChar char="•"/>
            </a:pPr>
            <a:r>
              <a:rPr lang="zh-CN" altLang="en-US" dirty="0" smtClean="0"/>
              <a:t>法定</a:t>
            </a:r>
            <a:r>
              <a:rPr lang="zh-CN" altLang="en-US" dirty="0"/>
              <a:t>代表人授权委托书需法人亲自签字</a:t>
            </a:r>
            <a:r>
              <a:rPr lang="zh-CN" altLang="en-US" dirty="0" smtClean="0"/>
              <a:t>授权</a:t>
            </a:r>
            <a:endParaRPr lang="en-US" altLang="zh-CN" dirty="0" smtClean="0"/>
          </a:p>
          <a:p>
            <a:endParaRPr lang="zh-CN" altLang="en-US" dirty="0"/>
          </a:p>
          <a:p>
            <a:pPr marL="285750" indent="-285750">
              <a:buFont typeface="Arial" panose="020B0604020202020204" pitchFamily="34" charset="0"/>
              <a:buChar char="•"/>
            </a:pPr>
            <a:r>
              <a:rPr lang="zh-CN" altLang="en-US" dirty="0" smtClean="0"/>
              <a:t>从</a:t>
            </a:r>
            <a:r>
              <a:rPr lang="zh-CN" altLang="en-US" dirty="0"/>
              <a:t>侧面（如银行、管理部门、相关企业等）调查法人、公司高管的信用历史记录，了解其还款</a:t>
            </a:r>
            <a:r>
              <a:rPr lang="zh-CN" altLang="en-US" dirty="0" smtClean="0"/>
              <a:t>意愿</a:t>
            </a:r>
            <a:endParaRPr lang="zh-CN" altLang="en-US" dirty="0"/>
          </a:p>
        </p:txBody>
      </p:sp>
    </p:spTree>
    <p:extLst>
      <p:ext uri="{BB962C8B-B14F-4D97-AF65-F5344CB8AC3E}">
        <p14:creationId xmlns:p14="http://schemas.microsoft.com/office/powerpoint/2010/main" val="92804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zh-CN" b="1" dirty="0"/>
              <a:t>在收集到企业的基本资料后，要登记并存入公司档案，并保持跟踪</a:t>
            </a:r>
            <a:r>
              <a:rPr lang="zh-CN" altLang="zh-CN" b="1" dirty="0" smtClean="0"/>
              <a:t>。</a:t>
            </a:r>
            <a:endParaRPr lang="en-US" altLang="zh-CN" b="1" dirty="0" smtClean="0"/>
          </a:p>
          <a:p>
            <a:r>
              <a:rPr lang="zh-CN" altLang="zh-CN" b="1" dirty="0" smtClean="0"/>
              <a:t>对</a:t>
            </a:r>
            <a:r>
              <a:rPr lang="zh-CN" altLang="zh-CN" b="1" dirty="0"/>
              <a:t>初步审查后不予受理的项目，书面说明原因报告部门经理同意后，回复申保单位，并留取该单位基本信息归入公司的信用档案。重要项目报告公司业务部负责人后回复申保单位。</a:t>
            </a:r>
            <a:endParaRPr lang="zh-CN" altLang="zh-CN" dirty="0"/>
          </a:p>
          <a:p>
            <a:endParaRPr lang="zh-CN" altLang="en-US" dirty="0"/>
          </a:p>
        </p:txBody>
      </p:sp>
      <p:sp>
        <p:nvSpPr>
          <p:cNvPr id="3" name="标题 2"/>
          <p:cNvSpPr>
            <a:spLocks noGrp="1"/>
          </p:cNvSpPr>
          <p:nvPr>
            <p:ph type="title"/>
          </p:nvPr>
        </p:nvSpPr>
        <p:spPr/>
        <p:txBody>
          <a:bodyPr/>
          <a:lstStyle/>
          <a:p>
            <a:r>
              <a:rPr lang="en-US" altLang="zh-CN" dirty="0" smtClean="0"/>
              <a:t>1.4</a:t>
            </a:r>
            <a:r>
              <a:rPr lang="zh-CN" altLang="en-US" dirty="0" smtClean="0"/>
              <a:t>担保</a:t>
            </a:r>
            <a:r>
              <a:rPr lang="zh-CN" altLang="en-US" dirty="0"/>
              <a:t>业务受理</a:t>
            </a:r>
            <a:r>
              <a:rPr lang="en-US" altLang="zh-CN" dirty="0" smtClean="0"/>
              <a:t>——</a:t>
            </a:r>
            <a:r>
              <a:rPr lang="zh-CN" altLang="en-US" dirty="0" smtClean="0"/>
              <a:t>登记、入档</a:t>
            </a:r>
            <a:endParaRPr lang="zh-CN" altLang="en-US" dirty="0"/>
          </a:p>
        </p:txBody>
      </p:sp>
    </p:spTree>
    <p:extLst>
      <p:ext uri="{BB962C8B-B14F-4D97-AF65-F5344CB8AC3E}">
        <p14:creationId xmlns:p14="http://schemas.microsoft.com/office/powerpoint/2010/main" val="1110667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1.5</a:t>
            </a:r>
            <a:r>
              <a:rPr lang="zh-CN" altLang="en-US" dirty="0" smtClean="0"/>
              <a:t>担保</a:t>
            </a:r>
            <a:r>
              <a:rPr lang="zh-CN" altLang="en-US" dirty="0"/>
              <a:t>业务受理</a:t>
            </a:r>
            <a:r>
              <a:rPr lang="en-US" altLang="zh-CN" dirty="0" smtClean="0"/>
              <a:t>——</a:t>
            </a:r>
            <a:r>
              <a:rPr lang="zh-CN" altLang="en-US" dirty="0" smtClean="0"/>
              <a:t>立项</a:t>
            </a:r>
            <a:endParaRPr lang="zh-CN" altLang="en-US" dirty="0"/>
          </a:p>
        </p:txBody>
      </p:sp>
      <p:sp>
        <p:nvSpPr>
          <p:cNvPr id="6" name="圆角矩形 5"/>
          <p:cNvSpPr/>
          <p:nvPr/>
        </p:nvSpPr>
        <p:spPr>
          <a:xfrm>
            <a:off x="722812" y="1002667"/>
            <a:ext cx="3196046" cy="37077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zh-CN" b="1"/>
              <a:t>担保业务立项条件</a:t>
            </a:r>
            <a:endParaRPr lang="zh-CN" altLang="en-US"/>
          </a:p>
        </p:txBody>
      </p:sp>
      <p:sp>
        <p:nvSpPr>
          <p:cNvPr id="7" name="圆角矩形 6"/>
          <p:cNvSpPr/>
          <p:nvPr/>
        </p:nvSpPr>
        <p:spPr>
          <a:xfrm>
            <a:off x="722812" y="1521079"/>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dirty="0"/>
              <a:t>企业必须是在国家有关部门依法登记注册、独立核算、自负盈亏、具有法人资格和履约能力的经济实体</a:t>
            </a:r>
            <a:endParaRPr lang="zh-CN" altLang="en-US" sz="1400" dirty="0"/>
          </a:p>
        </p:txBody>
      </p:sp>
      <p:sp>
        <p:nvSpPr>
          <p:cNvPr id="8" name="圆角矩形 7"/>
          <p:cNvSpPr/>
          <p:nvPr/>
        </p:nvSpPr>
        <p:spPr>
          <a:xfrm>
            <a:off x="722812" y="2114621"/>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dirty="0"/>
              <a:t>企业的财务会计核算规范，资产状况良好，依法纳税，具有符合法定要求的注册资本金和必要的营运资金、经营场所及设施</a:t>
            </a:r>
            <a:endParaRPr lang="zh-CN" altLang="en-US" sz="1400" dirty="0"/>
          </a:p>
        </p:txBody>
      </p:sp>
      <p:sp>
        <p:nvSpPr>
          <p:cNvPr id="9" name="圆角矩形 8"/>
          <p:cNvSpPr/>
          <p:nvPr/>
        </p:nvSpPr>
        <p:spPr>
          <a:xfrm>
            <a:off x="722812" y="2707444"/>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a:t>企业负责人应具有一定的领导者素质和经营管理水平</a:t>
            </a:r>
            <a:endParaRPr lang="zh-CN" altLang="en-US" sz="1400" dirty="0"/>
          </a:p>
        </p:txBody>
      </p:sp>
      <p:sp>
        <p:nvSpPr>
          <p:cNvPr id="10" name="圆角矩形 9"/>
          <p:cNvSpPr/>
          <p:nvPr/>
        </p:nvSpPr>
        <p:spPr>
          <a:xfrm>
            <a:off x="722812" y="3300267"/>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a:t>企业无不良信用记录</a:t>
            </a:r>
            <a:endParaRPr lang="zh-CN" altLang="en-US" sz="1400" dirty="0"/>
          </a:p>
        </p:txBody>
      </p:sp>
      <p:sp>
        <p:nvSpPr>
          <p:cNvPr id="11" name="圆角矩形 10"/>
          <p:cNvSpPr/>
          <p:nvPr/>
        </p:nvSpPr>
        <p:spPr>
          <a:xfrm>
            <a:off x="722812" y="3893090"/>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dirty="0"/>
              <a:t>企业拥有良好的产品销售网络或经营服务渠道，具有与融资规模相匹配的销售或营业规模，拥有稳定的客户群和现金流</a:t>
            </a:r>
            <a:endParaRPr lang="zh-CN" altLang="en-US" sz="1400" dirty="0"/>
          </a:p>
        </p:txBody>
      </p:sp>
      <p:sp>
        <p:nvSpPr>
          <p:cNvPr id="12" name="圆角矩形 11"/>
          <p:cNvSpPr/>
          <p:nvPr/>
        </p:nvSpPr>
        <p:spPr>
          <a:xfrm>
            <a:off x="722812" y="4485913"/>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a:t>企业连续经营一年以上</a:t>
            </a:r>
            <a:endParaRPr lang="zh-CN" altLang="en-US" sz="1400" dirty="0"/>
          </a:p>
        </p:txBody>
      </p:sp>
      <p:sp>
        <p:nvSpPr>
          <p:cNvPr id="13" name="圆角矩形 12"/>
          <p:cNvSpPr/>
          <p:nvPr/>
        </p:nvSpPr>
        <p:spPr>
          <a:xfrm>
            <a:off x="722812" y="5078736"/>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dirty="0"/>
              <a:t>企业的融资用途符合国家法律规定，并能形成较好的经济效益</a:t>
            </a:r>
            <a:endParaRPr lang="zh-CN" altLang="en-US" sz="1400" dirty="0"/>
          </a:p>
        </p:txBody>
      </p:sp>
      <p:sp>
        <p:nvSpPr>
          <p:cNvPr id="14" name="圆角矩形 13"/>
          <p:cNvSpPr/>
          <p:nvPr/>
        </p:nvSpPr>
        <p:spPr>
          <a:xfrm>
            <a:off x="722812" y="5671559"/>
            <a:ext cx="7959634" cy="4459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a:t>企业应能够提供符合要求的反担保措施</a:t>
            </a:r>
            <a:endParaRPr lang="zh-CN" altLang="en-US" sz="1400" dirty="0"/>
          </a:p>
        </p:txBody>
      </p:sp>
    </p:spTree>
    <p:extLst>
      <p:ext uri="{BB962C8B-B14F-4D97-AF65-F5344CB8AC3E}">
        <p14:creationId xmlns:p14="http://schemas.microsoft.com/office/powerpoint/2010/main" val="2404958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担保</a:t>
            </a:r>
            <a:r>
              <a:rPr lang="zh-CN" altLang="en-US" dirty="0"/>
              <a:t>业务受理</a:t>
            </a:r>
            <a:r>
              <a:rPr lang="en-US" altLang="zh-CN" dirty="0"/>
              <a:t>——</a:t>
            </a:r>
            <a:r>
              <a:rPr lang="zh-CN" altLang="en-US" dirty="0"/>
              <a:t>立项</a:t>
            </a:r>
          </a:p>
        </p:txBody>
      </p:sp>
      <p:sp>
        <p:nvSpPr>
          <p:cNvPr id="5" name="圆角矩形 4"/>
          <p:cNvSpPr/>
          <p:nvPr/>
        </p:nvSpPr>
        <p:spPr>
          <a:xfrm>
            <a:off x="652353" y="782444"/>
            <a:ext cx="5278184" cy="59971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zh-CN" altLang="zh-CN" b="1" dirty="0"/>
              <a:t>为了回避条件较差、风险度过高的项目，对有下述情形的企业，应拒绝提供担保</a:t>
            </a:r>
            <a:endParaRPr lang="zh-CN" altLang="en-US" dirty="0"/>
          </a:p>
        </p:txBody>
      </p:sp>
      <p:sp>
        <p:nvSpPr>
          <p:cNvPr id="6" name="文本框 5"/>
          <p:cNvSpPr txBox="1"/>
          <p:nvPr/>
        </p:nvSpPr>
        <p:spPr>
          <a:xfrm>
            <a:off x="652353" y="1454331"/>
            <a:ext cx="8326184" cy="4247317"/>
          </a:xfrm>
          <a:prstGeom prst="rect">
            <a:avLst/>
          </a:prstGeom>
          <a:noFill/>
        </p:spPr>
        <p:txBody>
          <a:bodyPr wrap="square" rtlCol="0">
            <a:spAutoFit/>
          </a:bodyPr>
          <a:lstStyle/>
          <a:p>
            <a:r>
              <a:rPr lang="en-US" altLang="zh-CN" sz="1500" b="1" dirty="0"/>
              <a:t>1</a:t>
            </a:r>
            <a:r>
              <a:rPr lang="zh-CN" altLang="zh-CN" sz="1500" b="1" dirty="0"/>
              <a:t>、企业有银行逾期贷款未还。</a:t>
            </a:r>
            <a:endParaRPr lang="zh-CN" altLang="zh-CN" sz="1500" dirty="0"/>
          </a:p>
          <a:p>
            <a:r>
              <a:rPr lang="en-US" altLang="zh-CN" sz="1500" b="1" dirty="0"/>
              <a:t>2</a:t>
            </a:r>
            <a:r>
              <a:rPr lang="zh-CN" altLang="zh-CN" sz="1500" b="1" dirty="0"/>
              <a:t>、企业有偷、漏税行为。</a:t>
            </a:r>
            <a:endParaRPr lang="zh-CN" altLang="zh-CN" sz="1500" dirty="0"/>
          </a:p>
          <a:p>
            <a:r>
              <a:rPr lang="en-US" altLang="zh-CN" sz="1500" b="1" dirty="0"/>
              <a:t>3</a:t>
            </a:r>
            <a:r>
              <a:rPr lang="zh-CN" altLang="zh-CN" sz="1500" b="1" dirty="0"/>
              <a:t>、企业申请担保的财务报表与税务报表不一致。</a:t>
            </a:r>
            <a:endParaRPr lang="zh-CN" altLang="zh-CN" sz="1500" dirty="0"/>
          </a:p>
          <a:p>
            <a:r>
              <a:rPr lang="en-US" altLang="zh-CN" sz="1500" b="1" dirty="0"/>
              <a:t>4</a:t>
            </a:r>
            <a:r>
              <a:rPr lang="zh-CN" altLang="zh-CN" sz="1500" b="1" dirty="0"/>
              <a:t>、企业提供担保资料的过程中有弄虚作假行为。</a:t>
            </a:r>
            <a:endParaRPr lang="zh-CN" altLang="zh-CN" sz="1500" dirty="0"/>
          </a:p>
          <a:p>
            <a:r>
              <a:rPr lang="en-US" altLang="zh-CN" sz="1500" b="1" dirty="0"/>
              <a:t>5</a:t>
            </a:r>
            <a:r>
              <a:rPr lang="zh-CN" altLang="zh-CN" sz="1500" b="1" dirty="0"/>
              <a:t>、企业对外股本性投资总额超过净资产</a:t>
            </a:r>
            <a:r>
              <a:rPr lang="en-US" altLang="zh-CN" sz="1500" b="1" dirty="0"/>
              <a:t>50%</a:t>
            </a:r>
            <a:r>
              <a:rPr lang="zh-CN" altLang="zh-CN" sz="1500" b="1" dirty="0"/>
              <a:t>的，或所融资金用于股权性投资的。</a:t>
            </a:r>
            <a:endParaRPr lang="zh-CN" altLang="zh-CN" sz="1500" dirty="0"/>
          </a:p>
          <a:p>
            <a:r>
              <a:rPr lang="en-US" altLang="zh-CN" sz="1500" b="1" dirty="0"/>
              <a:t>6</a:t>
            </a:r>
            <a:r>
              <a:rPr lang="zh-CN" altLang="zh-CN" sz="1500" b="1" dirty="0"/>
              <a:t>、担保融资用于国家禁止或限制生产、经营和投资领域的。</a:t>
            </a:r>
            <a:endParaRPr lang="zh-CN" altLang="zh-CN" sz="1500" dirty="0"/>
          </a:p>
          <a:p>
            <a:r>
              <a:rPr lang="en-US" altLang="zh-CN" sz="1500" b="1" dirty="0"/>
              <a:t>7</a:t>
            </a:r>
            <a:r>
              <a:rPr lang="zh-CN" altLang="zh-CN" sz="1500" b="1" dirty="0"/>
              <a:t>、用担保套现贷款，从事非法转借牟取非法收入的。</a:t>
            </a:r>
            <a:endParaRPr lang="zh-CN" altLang="zh-CN" sz="1500" dirty="0"/>
          </a:p>
          <a:p>
            <a:r>
              <a:rPr lang="en-US" altLang="zh-CN" sz="1500" b="1" dirty="0"/>
              <a:t>8</a:t>
            </a:r>
            <a:r>
              <a:rPr lang="zh-CN" altLang="zh-CN" sz="1500" b="1" dirty="0"/>
              <a:t>、超批准范围违法经营的企业。</a:t>
            </a:r>
            <a:endParaRPr lang="zh-CN" altLang="zh-CN" sz="1500" dirty="0"/>
          </a:p>
          <a:p>
            <a:r>
              <a:rPr lang="en-US" altLang="zh-CN" sz="1500" b="1" dirty="0"/>
              <a:t>9</a:t>
            </a:r>
            <a:r>
              <a:rPr lang="zh-CN" altLang="zh-CN" sz="1500" b="1" dirty="0"/>
              <a:t>、资产负债率高于</a:t>
            </a:r>
            <a:r>
              <a:rPr lang="en-US" altLang="zh-CN" sz="1500" b="1" dirty="0"/>
              <a:t>70%</a:t>
            </a:r>
            <a:r>
              <a:rPr lang="zh-CN" altLang="zh-CN" sz="1500" b="1" dirty="0"/>
              <a:t>的企业。</a:t>
            </a:r>
            <a:endParaRPr lang="zh-CN" altLang="zh-CN" sz="1500" dirty="0"/>
          </a:p>
          <a:p>
            <a:r>
              <a:rPr lang="en-US" altLang="zh-CN" sz="1500" b="1" dirty="0"/>
              <a:t>10</a:t>
            </a:r>
            <a:r>
              <a:rPr lang="zh-CN" altLang="zh-CN" sz="1500" b="1" dirty="0"/>
              <a:t>、社会经济活动中信誉状况不良的，或最近三年曾有不良经营和违约记录的企业。</a:t>
            </a:r>
            <a:endParaRPr lang="zh-CN" altLang="zh-CN" sz="1500" dirty="0"/>
          </a:p>
          <a:p>
            <a:r>
              <a:rPr lang="en-US" altLang="zh-CN" sz="1500" b="1" dirty="0"/>
              <a:t>11</a:t>
            </a:r>
            <a:r>
              <a:rPr lang="zh-CN" altLang="zh-CN" sz="1500" b="1" dirty="0"/>
              <a:t>、涉及重大民事、经济纠纷，且没有最终认定结果的企业。</a:t>
            </a:r>
            <a:endParaRPr lang="zh-CN" altLang="zh-CN" sz="1500" dirty="0"/>
          </a:p>
          <a:p>
            <a:r>
              <a:rPr lang="en-US" altLang="zh-CN" sz="1500" b="1" dirty="0"/>
              <a:t>12</a:t>
            </a:r>
            <a:r>
              <a:rPr lang="zh-CN" altLang="zh-CN" sz="1500" b="1" dirty="0"/>
              <a:t>、无按期还本付息能力的企业；经营状况恶化且难以改善的企业。</a:t>
            </a:r>
            <a:endParaRPr lang="zh-CN" altLang="zh-CN" sz="1500" dirty="0"/>
          </a:p>
          <a:p>
            <a:r>
              <a:rPr lang="en-US" altLang="zh-CN" sz="1500" b="1" dirty="0"/>
              <a:t>13</a:t>
            </a:r>
            <a:r>
              <a:rPr lang="zh-CN" altLang="zh-CN" sz="1500" b="1" dirty="0"/>
              <a:t>、无反担保措施或反担保措施不能落实的项目。</a:t>
            </a:r>
            <a:endParaRPr lang="zh-CN" altLang="zh-CN" sz="1500" dirty="0"/>
          </a:p>
          <a:p>
            <a:r>
              <a:rPr lang="en-US" altLang="zh-CN" sz="1500" b="1" dirty="0"/>
              <a:t>14</a:t>
            </a:r>
            <a:r>
              <a:rPr lang="zh-CN" altLang="zh-CN" sz="1500" b="1" dirty="0"/>
              <a:t>、企业主要领导人资信不可靠、经营管理能力低下或领导班子缺乏团队合作精神、群体素质差的企业。</a:t>
            </a:r>
            <a:endParaRPr lang="zh-CN" altLang="zh-CN" sz="1500" dirty="0"/>
          </a:p>
          <a:p>
            <a:r>
              <a:rPr lang="en-US" altLang="zh-CN" sz="1500" b="1" dirty="0"/>
              <a:t>15</a:t>
            </a:r>
            <a:r>
              <a:rPr lang="zh-CN" altLang="zh-CN" sz="1500" b="1" dirty="0"/>
              <a:t>、财务管理制度不健全、经营及会计核算混乱的企业。</a:t>
            </a:r>
            <a:endParaRPr lang="zh-CN" altLang="zh-CN" sz="1500" dirty="0"/>
          </a:p>
          <a:p>
            <a:r>
              <a:rPr lang="en-US" altLang="zh-CN" sz="1500" b="1" dirty="0"/>
              <a:t>16</a:t>
            </a:r>
            <a:r>
              <a:rPr lang="zh-CN" altLang="zh-CN" sz="1500" b="1" dirty="0"/>
              <a:t>、企业申请担保金额高于其净资产。</a:t>
            </a:r>
            <a:endParaRPr lang="zh-CN" altLang="zh-CN" sz="1500" dirty="0"/>
          </a:p>
          <a:p>
            <a:r>
              <a:rPr lang="en-US" altLang="zh-CN" sz="1500" b="1" dirty="0"/>
              <a:t>17</a:t>
            </a:r>
            <a:r>
              <a:rPr lang="zh-CN" altLang="zh-CN" sz="1500" b="1" dirty="0"/>
              <a:t>、与本担保公司有逾期债务关系尚未解除的企业。</a:t>
            </a:r>
            <a:endParaRPr lang="zh-CN" altLang="zh-CN" sz="1500" dirty="0"/>
          </a:p>
        </p:txBody>
      </p:sp>
      <p:sp>
        <p:nvSpPr>
          <p:cNvPr id="7" name="圆角矩形 6"/>
          <p:cNvSpPr/>
          <p:nvPr/>
        </p:nvSpPr>
        <p:spPr>
          <a:xfrm>
            <a:off x="408513" y="5701648"/>
            <a:ext cx="8570024" cy="5997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zh-CN" altLang="zh-CN" sz="1600" b="1" dirty="0">
                <a:solidFill>
                  <a:srgbClr val="FF0000"/>
                </a:solidFill>
              </a:rPr>
              <a:t>对符合条件的项目予以正式立项，电话通知客户做好接受实地调查的准备。对公司安排的重点项目、确认属于低风险项目，应按重点项目对待，适当调整力量，优先开展项目调查</a:t>
            </a:r>
            <a:endParaRPr lang="zh-CN" altLang="en-US" sz="1600" dirty="0">
              <a:solidFill>
                <a:srgbClr val="FF0000"/>
              </a:solidFill>
            </a:endParaRPr>
          </a:p>
        </p:txBody>
      </p:sp>
    </p:spTree>
    <p:extLst>
      <p:ext uri="{BB962C8B-B14F-4D97-AF65-F5344CB8AC3E}">
        <p14:creationId xmlns:p14="http://schemas.microsoft.com/office/powerpoint/2010/main" val="2250038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256216" y="2938001"/>
            <a:ext cx="7745655" cy="871335"/>
          </a:xfrm>
        </p:spPr>
        <p:txBody>
          <a:bodyPr/>
          <a:lstStyle/>
          <a:p>
            <a:r>
              <a:rPr lang="en-US" altLang="zh-CN" dirty="0" smtClean="0"/>
              <a:t>2.</a:t>
            </a:r>
            <a:r>
              <a:rPr lang="zh-CN" altLang="en-US" dirty="0" smtClean="0"/>
              <a:t>担保项目调查</a:t>
            </a:r>
            <a:endParaRPr lang="zh-CN" altLang="en-US" dirty="0"/>
          </a:p>
        </p:txBody>
      </p:sp>
    </p:spTree>
    <p:extLst>
      <p:ext uri="{BB962C8B-B14F-4D97-AF65-F5344CB8AC3E}">
        <p14:creationId xmlns:p14="http://schemas.microsoft.com/office/powerpoint/2010/main" val="4061395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idx="1"/>
            <p:extLst>
              <p:ext uri="{D42A27DB-BD31-4B8C-83A1-F6EECF244321}">
                <p14:modId xmlns:p14="http://schemas.microsoft.com/office/powerpoint/2010/main" val="4007036420"/>
              </p:ext>
            </p:extLst>
          </p:nvPr>
        </p:nvGraphicFramePr>
        <p:xfrm>
          <a:off x="1253353" y="2438400"/>
          <a:ext cx="7501708" cy="1715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标题 2"/>
          <p:cNvSpPr>
            <a:spLocks noGrp="1"/>
          </p:cNvSpPr>
          <p:nvPr>
            <p:ph type="title"/>
          </p:nvPr>
        </p:nvSpPr>
        <p:spPr>
          <a:xfrm>
            <a:off x="617519" y="316721"/>
            <a:ext cx="7745655" cy="871335"/>
          </a:xfrm>
        </p:spPr>
        <p:txBody>
          <a:bodyPr/>
          <a:lstStyle/>
          <a:p>
            <a:r>
              <a:rPr lang="en-US" altLang="zh-CN" dirty="0" smtClean="0"/>
              <a:t>2.</a:t>
            </a:r>
            <a:r>
              <a:rPr lang="zh-CN" altLang="en-US" dirty="0" smtClean="0"/>
              <a:t>担保项目调查</a:t>
            </a:r>
            <a:endParaRPr lang="zh-CN" altLang="en-US" dirty="0"/>
          </a:p>
        </p:txBody>
      </p:sp>
    </p:spTree>
    <p:extLst>
      <p:ext uri="{BB962C8B-B14F-4D97-AF65-F5344CB8AC3E}">
        <p14:creationId xmlns:p14="http://schemas.microsoft.com/office/powerpoint/2010/main" val="3979220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2.1</a:t>
            </a:r>
            <a:r>
              <a:rPr lang="zh-CN" altLang="en-US" dirty="0" smtClean="0"/>
              <a:t>担保</a:t>
            </a:r>
            <a:r>
              <a:rPr lang="zh-CN" altLang="en-US" dirty="0"/>
              <a:t>项目</a:t>
            </a:r>
            <a:r>
              <a:rPr lang="zh-CN" altLang="en-US" dirty="0" smtClean="0"/>
              <a:t>调查</a:t>
            </a:r>
            <a:r>
              <a:rPr lang="en-US" altLang="zh-CN" dirty="0" smtClean="0"/>
              <a:t>——</a:t>
            </a:r>
            <a:r>
              <a:rPr lang="zh-CN" altLang="en-US" dirty="0" smtClean="0"/>
              <a:t>担保调查</a:t>
            </a:r>
            <a:endParaRPr lang="zh-CN" altLang="en-US" dirty="0"/>
          </a:p>
        </p:txBody>
      </p:sp>
      <p:sp>
        <p:nvSpPr>
          <p:cNvPr id="4" name="圆角矩形 3"/>
          <p:cNvSpPr/>
          <p:nvPr/>
        </p:nvSpPr>
        <p:spPr>
          <a:xfrm>
            <a:off x="583078" y="867685"/>
            <a:ext cx="7884202" cy="55365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zh-CN" altLang="en-US" b="1" dirty="0" smtClean="0">
                <a:solidFill>
                  <a:srgbClr val="FF0000"/>
                </a:solidFill>
              </a:rPr>
              <a:t>采用</a:t>
            </a:r>
            <a:r>
              <a:rPr lang="en-US" altLang="zh-CN" b="1" dirty="0" smtClean="0">
                <a:solidFill>
                  <a:srgbClr val="FF0000"/>
                </a:solidFill>
              </a:rPr>
              <a:t>A</a:t>
            </a:r>
            <a:r>
              <a:rPr lang="zh-CN" altLang="en-US" b="1" dirty="0" smtClean="0">
                <a:solidFill>
                  <a:srgbClr val="FF0000"/>
                </a:solidFill>
              </a:rPr>
              <a:t>、</a:t>
            </a:r>
            <a:r>
              <a:rPr lang="en-US" altLang="zh-CN" b="1" dirty="0" smtClean="0">
                <a:solidFill>
                  <a:srgbClr val="FF0000"/>
                </a:solidFill>
              </a:rPr>
              <a:t>B</a:t>
            </a:r>
            <a:r>
              <a:rPr lang="zh-CN" altLang="en-US" b="1" dirty="0" smtClean="0">
                <a:solidFill>
                  <a:srgbClr val="FF0000"/>
                </a:solidFill>
              </a:rPr>
              <a:t>角双人调查制度</a:t>
            </a:r>
            <a:r>
              <a:rPr lang="zh-CN" altLang="en-US" dirty="0" smtClean="0"/>
              <a:t>：申报单位报送材料后由</a:t>
            </a:r>
            <a:r>
              <a:rPr lang="en-US" altLang="zh-CN" dirty="0" smtClean="0"/>
              <a:t>A</a:t>
            </a:r>
            <a:r>
              <a:rPr lang="zh-CN" altLang="en-US" dirty="0" smtClean="0"/>
              <a:t>、</a:t>
            </a:r>
            <a:r>
              <a:rPr lang="en-US" altLang="zh-CN" dirty="0" smtClean="0"/>
              <a:t>B</a:t>
            </a:r>
            <a:r>
              <a:rPr lang="zh-CN" altLang="en-US" dirty="0" smtClean="0"/>
              <a:t>两名项目经理共同完                                       成实地的考察</a:t>
            </a:r>
            <a:endParaRPr lang="zh-CN" altLang="en-US" dirty="0"/>
          </a:p>
        </p:txBody>
      </p:sp>
      <p:graphicFrame>
        <p:nvGraphicFramePr>
          <p:cNvPr id="6" name="图示 5"/>
          <p:cNvGraphicFramePr/>
          <p:nvPr>
            <p:extLst>
              <p:ext uri="{D42A27DB-BD31-4B8C-83A1-F6EECF244321}">
                <p14:modId xmlns:p14="http://schemas.microsoft.com/office/powerpoint/2010/main" val="1579382485"/>
              </p:ext>
            </p:extLst>
          </p:nvPr>
        </p:nvGraphicFramePr>
        <p:xfrm>
          <a:off x="583078" y="1341121"/>
          <a:ext cx="7884201" cy="4641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圆角矩形 6"/>
          <p:cNvSpPr/>
          <p:nvPr/>
        </p:nvSpPr>
        <p:spPr>
          <a:xfrm>
            <a:off x="275196" y="5859026"/>
            <a:ext cx="8499963" cy="48952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zh-CN" altLang="en-US" sz="1600" dirty="0" smtClean="0"/>
              <a:t>根据实际调查情况运用</a:t>
            </a:r>
            <a:r>
              <a:rPr lang="zh-CN" altLang="zh-CN" sz="1600" dirty="0"/>
              <a:t>《业务调查用表》</a:t>
            </a:r>
            <a:r>
              <a:rPr lang="zh-CN" altLang="en-US" sz="1600" dirty="0"/>
              <a:t>进行辅助，</a:t>
            </a:r>
            <a:r>
              <a:rPr lang="zh-CN" altLang="zh-CN" sz="1600" dirty="0"/>
              <a:t>辅助用表作为项目资料随报告一起上报</a:t>
            </a:r>
            <a:endParaRPr lang="zh-CN" altLang="en-US" sz="1600" dirty="0"/>
          </a:p>
        </p:txBody>
      </p:sp>
    </p:spTree>
    <p:extLst>
      <p:ext uri="{BB962C8B-B14F-4D97-AF65-F5344CB8AC3E}">
        <p14:creationId xmlns:p14="http://schemas.microsoft.com/office/powerpoint/2010/main" val="559137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2.2</a:t>
            </a:r>
            <a:r>
              <a:rPr lang="zh-CN" altLang="en-US" dirty="0" smtClean="0"/>
              <a:t>担保</a:t>
            </a:r>
            <a:r>
              <a:rPr lang="zh-CN" altLang="en-US" dirty="0"/>
              <a:t>项目调查</a:t>
            </a:r>
            <a:r>
              <a:rPr lang="en-US" altLang="zh-CN" dirty="0" smtClean="0"/>
              <a:t>——</a:t>
            </a:r>
            <a:r>
              <a:rPr lang="zh-CN" altLang="en-US" dirty="0"/>
              <a:t>信用</a:t>
            </a:r>
            <a:r>
              <a:rPr lang="zh-CN" altLang="en-US" dirty="0" smtClean="0"/>
              <a:t>调查</a:t>
            </a:r>
            <a:endParaRPr lang="zh-CN" altLang="en-US" dirty="0"/>
          </a:p>
        </p:txBody>
      </p:sp>
      <p:sp>
        <p:nvSpPr>
          <p:cNvPr id="8" name="圆角矩形 7"/>
          <p:cNvSpPr/>
          <p:nvPr/>
        </p:nvSpPr>
        <p:spPr>
          <a:xfrm>
            <a:off x="740225" y="1808873"/>
            <a:ext cx="7657779" cy="1158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b="1" dirty="0"/>
              <a:t>对企业经营者（企业实际控制人、主要个人股东、法定代表人、总经理等）重点展开</a:t>
            </a:r>
            <a:r>
              <a:rPr lang="zh-CN" altLang="zh-CN" b="1" dirty="0">
                <a:solidFill>
                  <a:srgbClr val="FF0000"/>
                </a:solidFill>
              </a:rPr>
              <a:t>个人信用调查</a:t>
            </a:r>
            <a:r>
              <a:rPr lang="zh-CN" altLang="zh-CN" b="1" dirty="0"/>
              <a:t>，要通过查询、询问、访谈等多种方式了解企业经营者的真实信用情况，要有一定社会地位的独立第三方变价</a:t>
            </a:r>
            <a:endParaRPr lang="zh-CN" altLang="en-US" dirty="0"/>
          </a:p>
        </p:txBody>
      </p:sp>
      <p:sp>
        <p:nvSpPr>
          <p:cNvPr id="9" name="圆角矩形 8"/>
          <p:cNvSpPr/>
          <p:nvPr/>
        </p:nvSpPr>
        <p:spPr>
          <a:xfrm>
            <a:off x="740226" y="3587931"/>
            <a:ext cx="7657779" cy="1158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b="1" dirty="0"/>
              <a:t>调查中，项目调查人应在资料核实的基础上，</a:t>
            </a:r>
            <a:r>
              <a:rPr lang="zh-CN" altLang="zh-CN" b="1" dirty="0">
                <a:solidFill>
                  <a:srgbClr val="FF0000"/>
                </a:solidFill>
              </a:rPr>
              <a:t>多渠道</a:t>
            </a:r>
            <a:r>
              <a:rPr lang="zh-CN" altLang="zh-CN" b="1" dirty="0"/>
              <a:t>、</a:t>
            </a:r>
            <a:r>
              <a:rPr lang="zh-CN" altLang="zh-CN" b="1" dirty="0">
                <a:solidFill>
                  <a:srgbClr val="FF0000"/>
                </a:solidFill>
              </a:rPr>
              <a:t>多方位</a:t>
            </a:r>
            <a:r>
              <a:rPr lang="zh-CN" altLang="zh-CN" b="1" dirty="0"/>
              <a:t>的获得佐证信息，如与企业和项目有关的管理部门、金融部门、财税部门、上下游客户等主动收集与该项目、企业经营者相关的资料和信息，进行整理对比，增加判断依据，最后形成调查报告中的个人信息调查部分</a:t>
            </a:r>
            <a:endParaRPr lang="zh-CN" altLang="en-US" dirty="0"/>
          </a:p>
        </p:txBody>
      </p:sp>
    </p:spTree>
    <p:extLst>
      <p:ext uri="{BB962C8B-B14F-4D97-AF65-F5344CB8AC3E}">
        <p14:creationId xmlns:p14="http://schemas.microsoft.com/office/powerpoint/2010/main" val="1421700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2.3</a:t>
            </a:r>
            <a:r>
              <a:rPr lang="zh-CN" altLang="en-US" dirty="0" smtClean="0"/>
              <a:t>担保</a:t>
            </a:r>
            <a:r>
              <a:rPr lang="zh-CN" altLang="en-US" dirty="0"/>
              <a:t>项目调查</a:t>
            </a:r>
            <a:r>
              <a:rPr lang="en-US" altLang="zh-CN" dirty="0" smtClean="0"/>
              <a:t>——</a:t>
            </a:r>
            <a:r>
              <a:rPr lang="zh-CN" altLang="en-US" dirty="0" smtClean="0"/>
              <a:t>项目初审</a:t>
            </a:r>
            <a:endParaRPr lang="zh-CN" altLang="en-US" dirty="0"/>
          </a:p>
        </p:txBody>
      </p:sp>
      <p:sp>
        <p:nvSpPr>
          <p:cNvPr id="9" name="圆角矩形 8"/>
          <p:cNvSpPr/>
          <p:nvPr/>
        </p:nvSpPr>
        <p:spPr>
          <a:xfrm>
            <a:off x="1088570" y="1915885"/>
            <a:ext cx="6574970" cy="844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形成公司担保业务调研报告</a:t>
            </a:r>
            <a:endParaRPr lang="zh-CN" altLang="en-US" sz="2400" dirty="0"/>
          </a:p>
        </p:txBody>
      </p:sp>
      <p:sp>
        <p:nvSpPr>
          <p:cNvPr id="10" name="圆角矩形 9"/>
          <p:cNvSpPr/>
          <p:nvPr/>
        </p:nvSpPr>
        <p:spPr>
          <a:xfrm>
            <a:off x="1088570" y="3515234"/>
            <a:ext cx="6470470" cy="84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项目上报</a:t>
            </a:r>
            <a:endParaRPr lang="zh-CN" altLang="en-US" sz="2400" dirty="0"/>
          </a:p>
        </p:txBody>
      </p:sp>
    </p:spTree>
    <p:extLst>
      <p:ext uri="{BB962C8B-B14F-4D97-AF65-F5344CB8AC3E}">
        <p14:creationId xmlns:p14="http://schemas.microsoft.com/office/powerpoint/2010/main" val="2069412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2.3</a:t>
            </a:r>
            <a:r>
              <a:rPr lang="zh-CN" altLang="en-US" dirty="0"/>
              <a:t>担保项目调查</a:t>
            </a:r>
            <a:r>
              <a:rPr lang="en-US" altLang="zh-CN" dirty="0"/>
              <a:t>——</a:t>
            </a:r>
            <a:r>
              <a:rPr lang="zh-CN" altLang="en-US" dirty="0"/>
              <a:t>项目初审</a:t>
            </a:r>
          </a:p>
        </p:txBody>
      </p:sp>
      <p:sp>
        <p:nvSpPr>
          <p:cNvPr id="4" name="圆角矩形 3"/>
          <p:cNvSpPr/>
          <p:nvPr/>
        </p:nvSpPr>
        <p:spPr>
          <a:xfrm>
            <a:off x="356260" y="1806494"/>
            <a:ext cx="2308561" cy="4597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形成调查报告</a:t>
            </a:r>
          </a:p>
        </p:txBody>
      </p:sp>
      <p:sp>
        <p:nvSpPr>
          <p:cNvPr id="5" name="文本框 4"/>
          <p:cNvSpPr txBox="1"/>
          <p:nvPr/>
        </p:nvSpPr>
        <p:spPr>
          <a:xfrm>
            <a:off x="356260" y="2508069"/>
            <a:ext cx="8639693" cy="646331"/>
          </a:xfrm>
          <a:prstGeom prst="rect">
            <a:avLst/>
          </a:prstGeom>
          <a:noFill/>
        </p:spPr>
        <p:txBody>
          <a:bodyPr wrap="square" rtlCol="0">
            <a:spAutoFit/>
          </a:bodyPr>
          <a:lstStyle/>
          <a:p>
            <a:r>
              <a:rPr lang="zh-CN" altLang="zh-CN" b="1" dirty="0"/>
              <a:t>在实地调查的基础上，开展项目初审并形成项目调查报告，</a:t>
            </a:r>
            <a:r>
              <a:rPr lang="en-US" altLang="zh-CN" b="1" dirty="0"/>
              <a:t>A</a:t>
            </a:r>
            <a:r>
              <a:rPr lang="zh-CN" altLang="zh-CN" b="1" dirty="0"/>
              <a:t>角撰写《</a:t>
            </a:r>
            <a:r>
              <a:rPr lang="zh-CN" altLang="zh-CN" b="1" dirty="0">
                <a:hlinkClick r:id="rId2" action="ppaction://hlinkfile"/>
              </a:rPr>
              <a:t>公司担保业务调查报告》</a:t>
            </a:r>
            <a:r>
              <a:rPr lang="zh-CN" altLang="zh-CN" b="1" dirty="0"/>
              <a:t>，</a:t>
            </a:r>
            <a:r>
              <a:rPr lang="en-US" altLang="zh-CN" b="1" dirty="0"/>
              <a:t>B</a:t>
            </a:r>
            <a:r>
              <a:rPr lang="zh-CN" altLang="zh-CN" b="1" dirty="0"/>
              <a:t>角签署《补充意见》。初审过程中有关联系、协调事宜由</a:t>
            </a:r>
            <a:r>
              <a:rPr lang="en-US" altLang="zh-CN" b="1" dirty="0"/>
              <a:t>A</a:t>
            </a:r>
            <a:r>
              <a:rPr lang="zh-CN" altLang="zh-CN" b="1" dirty="0"/>
              <a:t>角牵头</a:t>
            </a:r>
            <a:endParaRPr lang="zh-CN" altLang="en-US" dirty="0"/>
          </a:p>
        </p:txBody>
      </p:sp>
    </p:spTree>
    <p:extLst>
      <p:ext uri="{BB962C8B-B14F-4D97-AF65-F5344CB8AC3E}">
        <p14:creationId xmlns:p14="http://schemas.microsoft.com/office/powerpoint/2010/main" val="4060833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2.3</a:t>
            </a:r>
            <a:r>
              <a:rPr lang="zh-CN" altLang="en-US" dirty="0"/>
              <a:t>担保项目调查</a:t>
            </a:r>
            <a:r>
              <a:rPr lang="en-US" altLang="zh-CN" dirty="0"/>
              <a:t>——</a:t>
            </a:r>
            <a:r>
              <a:rPr lang="zh-CN" altLang="en-US" dirty="0"/>
              <a:t>项目初审</a:t>
            </a:r>
          </a:p>
        </p:txBody>
      </p:sp>
      <p:sp>
        <p:nvSpPr>
          <p:cNvPr id="4" name="圆角矩形 3"/>
          <p:cNvSpPr/>
          <p:nvPr/>
        </p:nvSpPr>
        <p:spPr>
          <a:xfrm>
            <a:off x="469473" y="1010116"/>
            <a:ext cx="2308561" cy="4597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zh-CN" b="1" dirty="0"/>
              <a:t>重点履行的程序</a:t>
            </a:r>
            <a:endParaRPr lang="zh-CN" altLang="en-US" dirty="0"/>
          </a:p>
        </p:txBody>
      </p:sp>
      <p:sp>
        <p:nvSpPr>
          <p:cNvPr id="5" name="文本框 4"/>
          <p:cNvSpPr txBox="1"/>
          <p:nvPr/>
        </p:nvSpPr>
        <p:spPr>
          <a:xfrm>
            <a:off x="469473" y="1546227"/>
            <a:ext cx="8456813" cy="3693319"/>
          </a:xfrm>
          <a:prstGeom prst="rect">
            <a:avLst/>
          </a:prstGeom>
          <a:noFill/>
        </p:spPr>
        <p:txBody>
          <a:bodyPr wrap="square" rtlCol="0">
            <a:spAutoFit/>
          </a:bodyPr>
          <a:lstStyle/>
          <a:p>
            <a:pPr marL="285750" indent="-285750">
              <a:buFont typeface="Arial" panose="020B0604020202020204" pitchFamily="34" charset="0"/>
              <a:buChar char="•"/>
            </a:pPr>
            <a:r>
              <a:rPr lang="zh-CN" altLang="en-US" dirty="0" smtClean="0"/>
              <a:t>根据</a:t>
            </a:r>
            <a:r>
              <a:rPr lang="zh-CN" altLang="en-US" dirty="0"/>
              <a:t>申保单位在实地察看阶段后补充的资料，核查与前期实地考察阶段取得信息的差异，</a:t>
            </a:r>
            <a:r>
              <a:rPr lang="zh-CN" altLang="en-US" b="1" dirty="0"/>
              <a:t>对于不清晰以及怀疑的地方，应该再次进行实地调查程序，直到消除疑问为止</a:t>
            </a:r>
            <a:r>
              <a:rPr lang="zh-CN" altLang="en-US" dirty="0"/>
              <a:t>；</a:t>
            </a:r>
          </a:p>
          <a:p>
            <a:pPr marL="285750" indent="-285750">
              <a:buFont typeface="Arial" panose="020B0604020202020204" pitchFamily="34" charset="0"/>
              <a:buChar char="•"/>
            </a:pPr>
            <a:r>
              <a:rPr lang="zh-CN" altLang="en-US" dirty="0" smtClean="0"/>
              <a:t>根据</a:t>
            </a:r>
            <a:r>
              <a:rPr lang="zh-CN" altLang="en-US" dirty="0"/>
              <a:t>实地查勘情况，如果申保单位具有关联企业，应该重点核查关联方关系、关联交易、关联往来等情况，取得各关联企业的最近一年及最近一期的财务报表、</a:t>
            </a:r>
            <a:r>
              <a:rPr lang="zh-CN" altLang="en-US" b="1" dirty="0"/>
              <a:t>特别关注关联方的经营情况，根据关联的紧密度形成对关联关系的分析，决定是否对其关联企业进行</a:t>
            </a:r>
            <a:r>
              <a:rPr lang="zh-CN" altLang="en-US" b="1" dirty="0" smtClean="0"/>
              <a:t>审核</a:t>
            </a:r>
            <a:endParaRPr lang="zh-CN" altLang="en-US" dirty="0"/>
          </a:p>
          <a:p>
            <a:pPr marL="285750" indent="-285750">
              <a:buFont typeface="Arial" panose="020B0604020202020204" pitchFamily="34" charset="0"/>
              <a:buChar char="•"/>
            </a:pPr>
            <a:r>
              <a:rPr lang="zh-CN" altLang="en-US" b="1" dirty="0" smtClean="0"/>
              <a:t>资金</a:t>
            </a:r>
            <a:r>
              <a:rPr lang="zh-CN" altLang="en-US" b="1" dirty="0"/>
              <a:t>需求以及与该项借款相关的整体资金运作计划</a:t>
            </a:r>
            <a:r>
              <a:rPr lang="zh-CN" altLang="en-US" b="1" dirty="0" smtClean="0"/>
              <a:t>分析</a:t>
            </a:r>
            <a:endParaRPr lang="zh-CN" altLang="en-US" b="1" dirty="0"/>
          </a:p>
          <a:p>
            <a:pPr marL="285750" indent="-285750">
              <a:buFont typeface="Arial" panose="020B0604020202020204" pitchFamily="34" charset="0"/>
              <a:buChar char="•"/>
            </a:pPr>
            <a:r>
              <a:rPr lang="zh-CN" altLang="en-US" b="1" dirty="0" smtClean="0"/>
              <a:t>对</a:t>
            </a:r>
            <a:r>
              <a:rPr lang="zh-CN" altLang="en-US" b="1" dirty="0"/>
              <a:t>财务管理状况，特别是会计信息可靠性的</a:t>
            </a:r>
            <a:r>
              <a:rPr lang="zh-CN" altLang="en-US" b="1" dirty="0" smtClean="0"/>
              <a:t>评价</a:t>
            </a:r>
            <a:endParaRPr lang="zh-CN" altLang="en-US" b="1" dirty="0"/>
          </a:p>
          <a:p>
            <a:pPr marL="285750" indent="-285750">
              <a:buFont typeface="Arial" panose="020B0604020202020204" pitchFamily="34" charset="0"/>
              <a:buChar char="•"/>
            </a:pPr>
            <a:r>
              <a:rPr lang="zh-CN" altLang="en-US" b="1" dirty="0" smtClean="0"/>
              <a:t>上年度</a:t>
            </a:r>
            <a:r>
              <a:rPr lang="zh-CN" altLang="en-US" b="1" dirty="0"/>
              <a:t>及当年现金流量</a:t>
            </a:r>
            <a:r>
              <a:rPr lang="zh-CN" altLang="en-US" b="1" dirty="0" smtClean="0"/>
              <a:t>分析</a:t>
            </a:r>
            <a:endParaRPr lang="zh-CN" altLang="en-US" b="1" dirty="0"/>
          </a:p>
          <a:p>
            <a:pPr marL="285750" indent="-285750">
              <a:buFont typeface="Arial" panose="020B0604020202020204" pitchFamily="34" charset="0"/>
              <a:buChar char="•"/>
            </a:pPr>
            <a:r>
              <a:rPr lang="zh-CN" altLang="en-US" b="1" dirty="0" smtClean="0"/>
              <a:t>现金</a:t>
            </a:r>
            <a:r>
              <a:rPr lang="zh-CN" altLang="en-US" b="1" dirty="0"/>
              <a:t>流量及还贷可靠性</a:t>
            </a:r>
            <a:r>
              <a:rPr lang="zh-CN" altLang="en-US" b="1" dirty="0" smtClean="0"/>
              <a:t>分析</a:t>
            </a:r>
            <a:endParaRPr lang="zh-CN" altLang="en-US" b="1" dirty="0"/>
          </a:p>
          <a:p>
            <a:pPr marL="285750" indent="-285750">
              <a:buFont typeface="Arial" panose="020B0604020202020204" pitchFamily="34" charset="0"/>
              <a:buChar char="•"/>
            </a:pPr>
            <a:r>
              <a:rPr lang="zh-CN" altLang="en-US" b="1" dirty="0" smtClean="0"/>
              <a:t>主要</a:t>
            </a:r>
            <a:r>
              <a:rPr lang="zh-CN" altLang="en-US" b="1" dirty="0"/>
              <a:t>产品产销情况、市场预测，担保期间的销售计划，整体发展前景以及相关外围调差研究、咨询情况</a:t>
            </a:r>
          </a:p>
        </p:txBody>
      </p:sp>
      <p:sp>
        <p:nvSpPr>
          <p:cNvPr id="6" name="圆角矩形 5"/>
          <p:cNvSpPr/>
          <p:nvPr/>
        </p:nvSpPr>
        <p:spPr>
          <a:xfrm>
            <a:off x="388213" y="5239546"/>
            <a:ext cx="8395854" cy="10567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zh-CN" altLang="zh-CN" sz="1600" b="1" dirty="0"/>
              <a:t>每个</a:t>
            </a:r>
            <a:r>
              <a:rPr lang="zh-CN" altLang="zh-CN" sz="1600" b="1" dirty="0" smtClean="0"/>
              <a:t>项目须</a:t>
            </a:r>
            <a:r>
              <a:rPr lang="zh-CN" altLang="zh-CN" sz="1600" b="1" dirty="0"/>
              <a:t>由</a:t>
            </a:r>
            <a:r>
              <a:rPr lang="en-US" altLang="zh-CN" sz="1600" b="1" dirty="0"/>
              <a:t>A</a:t>
            </a:r>
            <a:r>
              <a:rPr lang="zh-CN" altLang="zh-CN" sz="1600" b="1" dirty="0"/>
              <a:t>、</a:t>
            </a:r>
            <a:r>
              <a:rPr lang="en-US" altLang="zh-CN" sz="1600" b="1" dirty="0"/>
              <a:t>B</a:t>
            </a:r>
            <a:r>
              <a:rPr lang="zh-CN" altLang="zh-CN" sz="1600" b="1" dirty="0"/>
              <a:t>角共同完成，</a:t>
            </a:r>
            <a:r>
              <a:rPr lang="en-US" altLang="zh-CN" sz="1600" b="1" dirty="0"/>
              <a:t>B</a:t>
            </a:r>
            <a:r>
              <a:rPr lang="zh-CN" altLang="zh-CN" sz="1600" b="1" dirty="0"/>
              <a:t>角配合</a:t>
            </a:r>
            <a:r>
              <a:rPr lang="en-US" altLang="zh-CN" sz="1600" b="1" dirty="0"/>
              <a:t>A</a:t>
            </a:r>
            <a:r>
              <a:rPr lang="zh-CN" altLang="zh-CN" sz="1600" b="1" dirty="0"/>
              <a:t>角工作；</a:t>
            </a:r>
            <a:r>
              <a:rPr lang="en-US" altLang="zh-CN" sz="1600" b="1" dirty="0"/>
              <a:t>B</a:t>
            </a:r>
            <a:r>
              <a:rPr lang="zh-CN" altLang="zh-CN" sz="1600" b="1" dirty="0"/>
              <a:t>角在</a:t>
            </a:r>
            <a:r>
              <a:rPr lang="en-US" altLang="zh-CN" sz="1600" b="1" dirty="0"/>
              <a:t>A</a:t>
            </a:r>
            <a:r>
              <a:rPr lang="zh-CN" altLang="zh-CN" sz="1600" b="1" dirty="0"/>
              <a:t>角完成初步调查报告后进行初步审查，出具对该项目的</a:t>
            </a:r>
            <a:r>
              <a:rPr lang="en-US" altLang="zh-CN" sz="1600" b="1" dirty="0"/>
              <a:t>B</a:t>
            </a:r>
            <a:r>
              <a:rPr lang="zh-CN" altLang="zh-CN" sz="1600" b="1" dirty="0"/>
              <a:t>角意见，该意见应该更多的从</a:t>
            </a:r>
            <a:r>
              <a:rPr lang="zh-CN" altLang="zh-CN" sz="1600" b="1" dirty="0">
                <a:solidFill>
                  <a:srgbClr val="FF0000"/>
                </a:solidFill>
              </a:rPr>
              <a:t>项目风险</a:t>
            </a:r>
            <a:r>
              <a:rPr lang="zh-CN" altLang="zh-CN" sz="1600" b="1" dirty="0"/>
              <a:t>、</a:t>
            </a:r>
            <a:r>
              <a:rPr lang="zh-CN" altLang="zh-CN" sz="1600" b="1" dirty="0">
                <a:solidFill>
                  <a:srgbClr val="FF0000"/>
                </a:solidFill>
              </a:rPr>
              <a:t>风险防范以及反担保措施的力度、可操作性</a:t>
            </a:r>
            <a:r>
              <a:rPr lang="zh-CN" altLang="zh-CN" sz="1600" b="1" dirty="0"/>
              <a:t>等两个角度进行分析形成，《调查报告》由经办机构负责人签字后保送下一个审查环节</a:t>
            </a:r>
            <a:endParaRPr lang="zh-CN" altLang="en-US" sz="1600" dirty="0"/>
          </a:p>
        </p:txBody>
      </p:sp>
    </p:spTree>
    <p:extLst>
      <p:ext uri="{BB962C8B-B14F-4D97-AF65-F5344CB8AC3E}">
        <p14:creationId xmlns:p14="http://schemas.microsoft.com/office/powerpoint/2010/main" val="2881054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2.3</a:t>
            </a:r>
            <a:r>
              <a:rPr lang="zh-CN" altLang="en-US" dirty="0"/>
              <a:t>担保项目调查</a:t>
            </a:r>
            <a:r>
              <a:rPr lang="en-US" altLang="zh-CN" dirty="0"/>
              <a:t>——</a:t>
            </a:r>
            <a:r>
              <a:rPr lang="zh-CN" altLang="en-US" dirty="0"/>
              <a:t>项目初审</a:t>
            </a:r>
          </a:p>
        </p:txBody>
      </p:sp>
      <p:sp>
        <p:nvSpPr>
          <p:cNvPr id="4" name="圆角矩形 3"/>
          <p:cNvSpPr/>
          <p:nvPr/>
        </p:nvSpPr>
        <p:spPr>
          <a:xfrm>
            <a:off x="652353" y="1195178"/>
            <a:ext cx="2308561" cy="4597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项目上报</a:t>
            </a:r>
            <a:endParaRPr lang="zh-CN" altLang="en-US" b="1" dirty="0"/>
          </a:p>
        </p:txBody>
      </p:sp>
      <p:sp>
        <p:nvSpPr>
          <p:cNvPr id="5" name="文本框 4"/>
          <p:cNvSpPr txBox="1"/>
          <p:nvPr/>
        </p:nvSpPr>
        <p:spPr>
          <a:xfrm>
            <a:off x="652352" y="2074486"/>
            <a:ext cx="7745655" cy="2585323"/>
          </a:xfrm>
          <a:prstGeom prst="rect">
            <a:avLst/>
          </a:prstGeom>
          <a:noFill/>
        </p:spPr>
        <p:txBody>
          <a:bodyPr wrap="square" rtlCol="0">
            <a:spAutoFit/>
          </a:bodyPr>
          <a:lstStyle/>
          <a:p>
            <a:pPr marL="285750" indent="-285750">
              <a:buFont typeface="Arial" panose="020B0604020202020204" pitchFamily="34" charset="0"/>
              <a:buChar char="•"/>
            </a:pPr>
            <a:r>
              <a:rPr lang="zh-CN" altLang="zh-CN" b="1" dirty="0"/>
              <a:t>形成最后的项目调查报告后，经办人、协办人、部门、机构负责人签字，填具《担保业务呈报表》，连同项目资料，报的业务风险审查</a:t>
            </a:r>
            <a:r>
              <a:rPr lang="zh-CN" altLang="zh-CN" b="1" dirty="0" smtClean="0"/>
              <a:t>部门</a:t>
            </a:r>
            <a:endParaRPr lang="en-US" altLang="zh-CN" b="1" dirty="0" smtClean="0"/>
          </a:p>
          <a:p>
            <a:endParaRPr lang="zh-CN" altLang="zh-CN" dirty="0"/>
          </a:p>
          <a:p>
            <a:pPr marL="285750" indent="-285750">
              <a:buFont typeface="Arial" panose="020B0604020202020204" pitchFamily="34" charset="0"/>
              <a:buChar char="•"/>
            </a:pPr>
            <a:r>
              <a:rPr lang="zh-CN" altLang="zh-CN" b="1" dirty="0"/>
              <a:t>从立项开始到出具初步调查报告一般应在</a:t>
            </a:r>
            <a:r>
              <a:rPr lang="en-US" altLang="zh-CN" b="1" dirty="0">
                <a:solidFill>
                  <a:srgbClr val="FF0000"/>
                </a:solidFill>
              </a:rPr>
              <a:t>15</a:t>
            </a:r>
            <a:r>
              <a:rPr lang="zh-CN" altLang="zh-CN" b="1" dirty="0">
                <a:solidFill>
                  <a:srgbClr val="FF0000"/>
                </a:solidFill>
              </a:rPr>
              <a:t>个工作日</a:t>
            </a:r>
            <a:r>
              <a:rPr lang="zh-CN" altLang="zh-CN" b="1" dirty="0"/>
              <a:t>内完成，超过上述时间的，项目经理应及时向部门负责人汇报原因</a:t>
            </a:r>
            <a:r>
              <a:rPr lang="zh-CN" altLang="zh-CN" b="1" dirty="0" smtClean="0"/>
              <a:t>。</a:t>
            </a:r>
            <a:endParaRPr lang="en-US" altLang="zh-CN" b="1" dirty="0" smtClean="0"/>
          </a:p>
          <a:p>
            <a:endParaRPr lang="zh-CN" altLang="zh-CN" dirty="0"/>
          </a:p>
          <a:p>
            <a:pPr marL="285750" indent="-285750">
              <a:buFont typeface="Arial" panose="020B0604020202020204" pitchFamily="34" charset="0"/>
              <a:buChar char="•"/>
            </a:pPr>
            <a:r>
              <a:rPr lang="zh-CN" altLang="zh-CN" b="1" dirty="0"/>
              <a:t>该阶段与申保企业就反担保有关的措施进行核实，调查阶段提出的反担保措施在项目通过评审后必须能够落实，不得随意变更。</a:t>
            </a:r>
            <a:endParaRPr lang="zh-CN" altLang="zh-CN" dirty="0"/>
          </a:p>
          <a:p>
            <a:endParaRPr lang="zh-CN" altLang="en-US" dirty="0"/>
          </a:p>
        </p:txBody>
      </p:sp>
    </p:spTree>
    <p:extLst>
      <p:ext uri="{BB962C8B-B14F-4D97-AF65-F5344CB8AC3E}">
        <p14:creationId xmlns:p14="http://schemas.microsoft.com/office/powerpoint/2010/main" val="3513969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047210" y="2546115"/>
            <a:ext cx="7745655" cy="871335"/>
          </a:xfrm>
        </p:spPr>
        <p:txBody>
          <a:bodyPr/>
          <a:lstStyle/>
          <a:p>
            <a:r>
              <a:rPr lang="en-US" altLang="zh-CN" dirty="0"/>
              <a:t>3.</a:t>
            </a:r>
            <a:r>
              <a:rPr lang="zh-CN" altLang="zh-CN" dirty="0"/>
              <a:t>担保</a:t>
            </a:r>
            <a:r>
              <a:rPr lang="zh-CN" altLang="zh-CN" dirty="0" smtClean="0"/>
              <a:t>项目</a:t>
            </a:r>
            <a:r>
              <a:rPr lang="zh-CN" altLang="en-US" dirty="0"/>
              <a:t>审核</a:t>
            </a:r>
            <a:br>
              <a:rPr lang="zh-CN" altLang="en-US" dirty="0"/>
            </a:br>
            <a:endParaRPr lang="zh-CN" altLang="en-US" dirty="0"/>
          </a:p>
        </p:txBody>
      </p:sp>
    </p:spTree>
    <p:extLst>
      <p:ext uri="{BB962C8B-B14F-4D97-AF65-F5344CB8AC3E}">
        <p14:creationId xmlns:p14="http://schemas.microsoft.com/office/powerpoint/2010/main" val="1015901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a:t>
            </a:r>
            <a:r>
              <a:rPr lang="zh-CN" altLang="zh-CN" dirty="0"/>
              <a:t>担保</a:t>
            </a:r>
            <a:r>
              <a:rPr lang="zh-CN" altLang="zh-CN" dirty="0" smtClean="0"/>
              <a:t>项目</a:t>
            </a:r>
            <a:r>
              <a:rPr lang="zh-CN" altLang="en-US" dirty="0"/>
              <a:t>审核</a:t>
            </a:r>
            <a:br>
              <a:rPr lang="zh-CN" altLang="en-US" dirty="0"/>
            </a:br>
            <a:endParaRPr lang="zh-CN" altLang="en-US" dirty="0"/>
          </a:p>
        </p:txBody>
      </p:sp>
      <p:sp>
        <p:nvSpPr>
          <p:cNvPr id="9" name="文本框 8"/>
          <p:cNvSpPr txBox="1"/>
          <p:nvPr/>
        </p:nvSpPr>
        <p:spPr>
          <a:xfrm>
            <a:off x="652353" y="935508"/>
            <a:ext cx="7881257" cy="1200329"/>
          </a:xfrm>
          <a:prstGeom prst="rect">
            <a:avLst/>
          </a:prstGeom>
          <a:noFill/>
        </p:spPr>
        <p:txBody>
          <a:bodyPr wrap="square" rtlCol="0">
            <a:spAutoFit/>
          </a:bodyPr>
          <a:lstStyle/>
          <a:p>
            <a:r>
              <a:rPr lang="zh-CN" altLang="zh-CN" b="1" dirty="0"/>
              <a:t>公司业务审批部门在职权范围能对已经业务调查核实的担保项目进行风险审查。项目审查结束，提交公司审保会进行审核。</a:t>
            </a:r>
            <a:endParaRPr lang="zh-CN" altLang="zh-CN" dirty="0"/>
          </a:p>
          <a:p>
            <a:r>
              <a:rPr lang="zh-CN" altLang="zh-CN" b="1" dirty="0"/>
              <a:t>担保金额超过公司注册资本金</a:t>
            </a:r>
            <a:r>
              <a:rPr lang="en-US" altLang="zh-CN" b="1" dirty="0"/>
              <a:t>10%</a:t>
            </a:r>
            <a:r>
              <a:rPr lang="zh-CN" altLang="zh-CN" b="1" dirty="0"/>
              <a:t>的担保项目，经公司审保会审合通过，须上报公司股东进行审核</a:t>
            </a:r>
            <a:endParaRPr lang="zh-CN" altLang="en-US" dirty="0"/>
          </a:p>
        </p:txBody>
      </p:sp>
      <p:sp>
        <p:nvSpPr>
          <p:cNvPr id="10" name="圆角矩形 9"/>
          <p:cNvSpPr/>
          <p:nvPr/>
        </p:nvSpPr>
        <p:spPr>
          <a:xfrm>
            <a:off x="782192" y="2260454"/>
            <a:ext cx="2265808" cy="395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smtClean="0"/>
              <a:t>项目风险审查</a:t>
            </a:r>
            <a:endParaRPr lang="zh-CN" altLang="en-US" dirty="0"/>
          </a:p>
        </p:txBody>
      </p:sp>
      <p:sp>
        <p:nvSpPr>
          <p:cNvPr id="11" name="文本框 10"/>
          <p:cNvSpPr txBox="1"/>
          <p:nvPr/>
        </p:nvSpPr>
        <p:spPr>
          <a:xfrm>
            <a:off x="721232" y="2655654"/>
            <a:ext cx="7881257" cy="646331"/>
          </a:xfrm>
          <a:prstGeom prst="rect">
            <a:avLst/>
          </a:prstGeom>
          <a:noFill/>
        </p:spPr>
        <p:txBody>
          <a:bodyPr wrap="square" rtlCol="0">
            <a:spAutoFit/>
          </a:bodyPr>
          <a:lstStyle/>
          <a:p>
            <a:r>
              <a:rPr lang="zh-CN" altLang="zh-CN" b="1" dirty="0"/>
              <a:t>公司规定的风险审查部门对项目进行风险审查包括合规审查、财务审查、综合审查、合同审查等内容</a:t>
            </a:r>
            <a:endParaRPr lang="zh-CN" altLang="en-US" dirty="0"/>
          </a:p>
        </p:txBody>
      </p:sp>
      <p:sp>
        <p:nvSpPr>
          <p:cNvPr id="13" name="文本框 12"/>
          <p:cNvSpPr txBox="1"/>
          <p:nvPr/>
        </p:nvSpPr>
        <p:spPr>
          <a:xfrm>
            <a:off x="721232" y="3844836"/>
            <a:ext cx="7881257" cy="646331"/>
          </a:xfrm>
          <a:prstGeom prst="rect">
            <a:avLst/>
          </a:prstGeom>
          <a:noFill/>
        </p:spPr>
        <p:txBody>
          <a:bodyPr wrap="square" rtlCol="0">
            <a:spAutoFit/>
          </a:bodyPr>
          <a:lstStyle/>
          <a:p>
            <a:r>
              <a:rPr lang="zh-CN" altLang="zh-CN" b="1" dirty="0"/>
              <a:t>在项目审查阶段，公司业务审查部门有权对报审项目提出补充调查，对于项目较为复杂或有共性的项目，可以提请审保会委员进行讨论</a:t>
            </a:r>
            <a:endParaRPr lang="zh-CN" altLang="en-US" dirty="0"/>
          </a:p>
        </p:txBody>
      </p:sp>
      <p:sp>
        <p:nvSpPr>
          <p:cNvPr id="14" name="圆角矩形 13"/>
          <p:cNvSpPr/>
          <p:nvPr/>
        </p:nvSpPr>
        <p:spPr>
          <a:xfrm>
            <a:off x="782192" y="3426602"/>
            <a:ext cx="2265808" cy="395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zh-CN" dirty="0"/>
              <a:t>补充调查要求</a:t>
            </a:r>
            <a:endParaRPr lang="zh-CN" altLang="en-US" dirty="0"/>
          </a:p>
        </p:txBody>
      </p:sp>
      <p:sp>
        <p:nvSpPr>
          <p:cNvPr id="15" name="圆角矩形 14"/>
          <p:cNvSpPr/>
          <p:nvPr/>
        </p:nvSpPr>
        <p:spPr>
          <a:xfrm>
            <a:off x="782192" y="4537334"/>
            <a:ext cx="2265808" cy="395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1" algn="ctr"/>
            <a:r>
              <a:rPr lang="zh-CN" altLang="zh-CN" dirty="0"/>
              <a:t>项目上报</a:t>
            </a:r>
          </a:p>
        </p:txBody>
      </p:sp>
      <p:sp>
        <p:nvSpPr>
          <p:cNvPr id="16" name="文本框 15"/>
          <p:cNvSpPr txBox="1"/>
          <p:nvPr/>
        </p:nvSpPr>
        <p:spPr>
          <a:xfrm>
            <a:off x="652353" y="4978702"/>
            <a:ext cx="7881257" cy="1477328"/>
          </a:xfrm>
          <a:prstGeom prst="rect">
            <a:avLst/>
          </a:prstGeom>
          <a:noFill/>
        </p:spPr>
        <p:txBody>
          <a:bodyPr wrap="square" rtlCol="0">
            <a:spAutoFit/>
          </a:bodyPr>
          <a:lstStyle/>
          <a:p>
            <a:r>
              <a:rPr lang="zh-CN" altLang="zh-CN" b="1" dirty="0"/>
              <a:t>公司规定的审查部门完成审查的担保项目，根据公司规定的审批权限报送公司审保会进行审查。</a:t>
            </a:r>
            <a:endParaRPr lang="zh-CN" altLang="zh-CN" dirty="0"/>
          </a:p>
          <a:p>
            <a:pPr marL="285750" lvl="0" indent="-285750">
              <a:buFont typeface="Arial" panose="020B0604020202020204" pitchFamily="34" charset="0"/>
              <a:buChar char="•"/>
            </a:pPr>
            <a:r>
              <a:rPr lang="zh-CN" altLang="zh-CN" b="1" dirty="0"/>
              <a:t>审保会委员对担保项目进行全面审查，并填写表决意见表。</a:t>
            </a:r>
            <a:endParaRPr lang="zh-CN" altLang="zh-CN" dirty="0"/>
          </a:p>
          <a:p>
            <a:pPr marL="285750" indent="-285750">
              <a:buFont typeface="Arial" panose="020B0604020202020204" pitchFamily="34" charset="0"/>
              <a:buChar char="•"/>
            </a:pPr>
            <a:r>
              <a:rPr lang="zh-CN" altLang="zh-CN" b="1" dirty="0"/>
              <a:t>审保会委员主任应对委员意见进行汇总，提出明确可行的操作</a:t>
            </a:r>
            <a:r>
              <a:rPr lang="zh-CN" altLang="zh-CN" b="1" dirty="0" smtClean="0"/>
              <a:t>意见</a:t>
            </a:r>
            <a:endParaRPr lang="en-US" altLang="zh-CN" b="1" dirty="0" smtClean="0"/>
          </a:p>
          <a:p>
            <a:pPr marL="285750" indent="-285750">
              <a:buFont typeface="Arial" panose="020B0604020202020204" pitchFamily="34" charset="0"/>
              <a:buChar char="•"/>
            </a:pPr>
            <a:r>
              <a:rPr lang="zh-CN" altLang="en-US" b="1" dirty="0" smtClean="0"/>
              <a:t>评审会成员必须发表意见，并出具</a:t>
            </a:r>
            <a:r>
              <a:rPr lang="en-US" altLang="zh-CN" b="1" dirty="0" smtClean="0"/>
              <a:t>《</a:t>
            </a:r>
            <a:r>
              <a:rPr lang="zh-CN" altLang="en-US" b="1" dirty="0" smtClean="0"/>
              <a:t>贷款担保评审意见表</a:t>
            </a:r>
            <a:r>
              <a:rPr lang="en-US" altLang="zh-CN" b="1" dirty="0" smtClean="0"/>
              <a:t>》</a:t>
            </a:r>
            <a:endParaRPr lang="zh-CN" altLang="en-US" dirty="0"/>
          </a:p>
        </p:txBody>
      </p:sp>
    </p:spTree>
    <p:extLst>
      <p:ext uri="{BB962C8B-B14F-4D97-AF65-F5344CB8AC3E}">
        <p14:creationId xmlns:p14="http://schemas.microsoft.com/office/powerpoint/2010/main" val="69444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099461" y="2824789"/>
            <a:ext cx="7745655" cy="871335"/>
          </a:xfrm>
        </p:spPr>
        <p:txBody>
          <a:bodyPr/>
          <a:lstStyle/>
          <a:p>
            <a:pPr lvl="0"/>
            <a:r>
              <a:rPr lang="en-US" altLang="zh-CN" dirty="0"/>
              <a:t>4.</a:t>
            </a:r>
            <a:r>
              <a:rPr lang="zh-CN" altLang="zh-CN" dirty="0"/>
              <a:t>担保项目实施</a:t>
            </a:r>
            <a:endParaRPr lang="zh-CN" altLang="en-US" dirty="0"/>
          </a:p>
        </p:txBody>
      </p:sp>
    </p:spTree>
    <p:extLst>
      <p:ext uri="{BB962C8B-B14F-4D97-AF65-F5344CB8AC3E}">
        <p14:creationId xmlns:p14="http://schemas.microsoft.com/office/powerpoint/2010/main" val="33223105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lvl="0"/>
            <a:r>
              <a:rPr lang="en-US" altLang="zh-CN" dirty="0"/>
              <a:t>4.</a:t>
            </a:r>
            <a:r>
              <a:rPr lang="zh-CN" altLang="zh-CN" dirty="0"/>
              <a:t>担保项目实施</a:t>
            </a:r>
            <a:endParaRPr lang="zh-CN" altLang="en-US" dirty="0"/>
          </a:p>
        </p:txBody>
      </p:sp>
      <p:graphicFrame>
        <p:nvGraphicFramePr>
          <p:cNvPr id="4" name="内容占位符 5"/>
          <p:cNvGraphicFramePr>
            <a:graphicFrameLocks/>
          </p:cNvGraphicFramePr>
          <p:nvPr/>
        </p:nvGraphicFramePr>
        <p:xfrm>
          <a:off x="803452" y="2360023"/>
          <a:ext cx="7818034" cy="1428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79724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a:t>
            </a:r>
            <a:r>
              <a:rPr lang="zh-CN" altLang="zh-CN" dirty="0"/>
              <a:t>担保项目</a:t>
            </a:r>
            <a:r>
              <a:rPr lang="zh-CN" altLang="zh-CN" dirty="0" smtClean="0"/>
              <a:t>实施</a:t>
            </a:r>
            <a:r>
              <a:rPr lang="en-US" altLang="zh-CN" dirty="0" smtClean="0"/>
              <a:t>——</a:t>
            </a:r>
            <a:r>
              <a:rPr lang="zh-CN" altLang="en-US" dirty="0"/>
              <a:t>签约</a:t>
            </a:r>
          </a:p>
        </p:txBody>
      </p:sp>
      <p:sp>
        <p:nvSpPr>
          <p:cNvPr id="4" name="圆角矩形 3"/>
          <p:cNvSpPr/>
          <p:nvPr/>
        </p:nvSpPr>
        <p:spPr>
          <a:xfrm>
            <a:off x="652353" y="1188056"/>
            <a:ext cx="2456607" cy="379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安排签约</a:t>
            </a:r>
          </a:p>
        </p:txBody>
      </p:sp>
      <p:sp>
        <p:nvSpPr>
          <p:cNvPr id="5" name="文本框 4"/>
          <p:cNvSpPr txBox="1"/>
          <p:nvPr/>
        </p:nvSpPr>
        <p:spPr>
          <a:xfrm>
            <a:off x="652353" y="1793966"/>
            <a:ext cx="7585956" cy="369332"/>
          </a:xfrm>
          <a:prstGeom prst="rect">
            <a:avLst/>
          </a:prstGeom>
          <a:noFill/>
        </p:spPr>
        <p:txBody>
          <a:bodyPr wrap="square" rtlCol="0">
            <a:spAutoFit/>
          </a:bodyPr>
          <a:lstStyle/>
          <a:p>
            <a:r>
              <a:rPr lang="zh-CN" altLang="zh-CN" b="1" dirty="0"/>
              <a:t>项目经公司总经理签批后，业务经办部门安排与企业签约、收取相关费用</a:t>
            </a:r>
            <a:endParaRPr lang="zh-CN" altLang="en-US" dirty="0"/>
          </a:p>
        </p:txBody>
      </p:sp>
      <p:sp>
        <p:nvSpPr>
          <p:cNvPr id="6" name="圆角矩形 5"/>
          <p:cNvSpPr/>
          <p:nvPr/>
        </p:nvSpPr>
        <p:spPr>
          <a:xfrm>
            <a:off x="652353" y="2389721"/>
            <a:ext cx="2456607" cy="379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费用收取</a:t>
            </a:r>
          </a:p>
        </p:txBody>
      </p:sp>
      <p:sp>
        <p:nvSpPr>
          <p:cNvPr id="7" name="文本框 6"/>
          <p:cNvSpPr txBox="1"/>
          <p:nvPr/>
        </p:nvSpPr>
        <p:spPr>
          <a:xfrm>
            <a:off x="652353" y="2995631"/>
            <a:ext cx="7585956" cy="646331"/>
          </a:xfrm>
          <a:prstGeom prst="rect">
            <a:avLst/>
          </a:prstGeom>
          <a:noFill/>
        </p:spPr>
        <p:txBody>
          <a:bodyPr wrap="square" rtlCol="0">
            <a:spAutoFit/>
          </a:bodyPr>
          <a:lstStyle/>
          <a:p>
            <a:pPr lvl="0"/>
            <a:r>
              <a:rPr lang="zh-CN" altLang="zh-CN" b="1" dirty="0"/>
              <a:t>公司收取担保费用的费率按国家规定控制的同期银行贷款利率的</a:t>
            </a:r>
            <a:r>
              <a:rPr lang="en-US" altLang="zh-CN" b="1" dirty="0" smtClean="0"/>
              <a:t>50%</a:t>
            </a:r>
            <a:r>
              <a:rPr lang="zh-CN" altLang="zh-CN" b="1" dirty="0" smtClean="0"/>
              <a:t>以内</a:t>
            </a:r>
            <a:r>
              <a:rPr lang="zh-CN" altLang="zh-CN" b="1" dirty="0"/>
              <a:t>，具体收费标准以公司实时规定为准</a:t>
            </a:r>
            <a:endParaRPr lang="zh-CN" altLang="zh-CN" dirty="0"/>
          </a:p>
        </p:txBody>
      </p:sp>
      <p:sp>
        <p:nvSpPr>
          <p:cNvPr id="8" name="圆角矩形 7"/>
          <p:cNvSpPr/>
          <p:nvPr/>
        </p:nvSpPr>
        <p:spPr>
          <a:xfrm>
            <a:off x="652352" y="3783210"/>
            <a:ext cx="3884814" cy="379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t>签委托担保合同，出具担保意向函</a:t>
            </a:r>
            <a:endParaRPr lang="zh-CN" altLang="en-US" dirty="0"/>
          </a:p>
        </p:txBody>
      </p:sp>
      <p:sp>
        <p:nvSpPr>
          <p:cNvPr id="9" name="文本框 8"/>
          <p:cNvSpPr txBox="1"/>
          <p:nvPr/>
        </p:nvSpPr>
        <p:spPr>
          <a:xfrm>
            <a:off x="652352" y="4378965"/>
            <a:ext cx="7585956" cy="923330"/>
          </a:xfrm>
          <a:prstGeom prst="rect">
            <a:avLst/>
          </a:prstGeom>
          <a:noFill/>
        </p:spPr>
        <p:txBody>
          <a:bodyPr wrap="square" rtlCol="0">
            <a:spAutoFit/>
          </a:bodyPr>
          <a:lstStyle/>
          <a:p>
            <a:pPr lvl="0"/>
            <a:r>
              <a:rPr lang="zh-CN" altLang="zh-CN" b="1" dirty="0"/>
              <a:t>业务部门根据担保项最终审批意见与企业签订</a:t>
            </a:r>
            <a:r>
              <a:rPr lang="zh-CN" altLang="zh-CN" b="1" dirty="0">
                <a:solidFill>
                  <a:srgbClr val="FF0000"/>
                </a:solidFill>
              </a:rPr>
              <a:t>《委托担保合同》</a:t>
            </a:r>
            <a:r>
              <a:rPr lang="zh-CN" altLang="zh-CN" b="1" dirty="0"/>
              <a:t>，合同中约定的收费、反担保措施等内容要与审批意见一致。签订《委托担保合同》后，根据银行要求出具</a:t>
            </a:r>
            <a:r>
              <a:rPr lang="zh-CN" altLang="zh-CN" b="1" dirty="0">
                <a:solidFill>
                  <a:srgbClr val="FF0000"/>
                </a:solidFill>
              </a:rPr>
              <a:t>《担保意向函》</a:t>
            </a:r>
            <a:endParaRPr lang="zh-CN" altLang="zh-CN" dirty="0">
              <a:solidFill>
                <a:srgbClr val="FF0000"/>
              </a:solidFill>
            </a:endParaRPr>
          </a:p>
        </p:txBody>
      </p:sp>
    </p:spTree>
    <p:extLst>
      <p:ext uri="{BB962C8B-B14F-4D97-AF65-F5344CB8AC3E}">
        <p14:creationId xmlns:p14="http://schemas.microsoft.com/office/powerpoint/2010/main" val="14736436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4.</a:t>
            </a:r>
            <a:r>
              <a:rPr lang="zh-CN" altLang="zh-CN" dirty="0" smtClean="0"/>
              <a:t>担保项目实施</a:t>
            </a:r>
            <a:r>
              <a:rPr lang="en-US" altLang="zh-CN" dirty="0" smtClean="0"/>
              <a:t>——</a:t>
            </a:r>
            <a:r>
              <a:rPr lang="zh-CN" altLang="en-US" dirty="0" smtClean="0"/>
              <a:t>反担保措施</a:t>
            </a:r>
            <a:endParaRPr lang="zh-CN" altLang="en-US" dirty="0"/>
          </a:p>
        </p:txBody>
      </p:sp>
      <p:sp>
        <p:nvSpPr>
          <p:cNvPr id="4" name="圆角矩形 3"/>
          <p:cNvSpPr/>
          <p:nvPr/>
        </p:nvSpPr>
        <p:spPr>
          <a:xfrm>
            <a:off x="652353" y="1079863"/>
            <a:ext cx="3510344" cy="4005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反担保措施的设计</a:t>
            </a:r>
            <a:endParaRPr lang="zh-CN" altLang="en-US"/>
          </a:p>
        </p:txBody>
      </p:sp>
      <p:sp>
        <p:nvSpPr>
          <p:cNvPr id="5" name="文本框 4"/>
          <p:cNvSpPr txBox="1"/>
          <p:nvPr/>
        </p:nvSpPr>
        <p:spPr>
          <a:xfrm>
            <a:off x="618991" y="1608599"/>
            <a:ext cx="7812378" cy="830997"/>
          </a:xfrm>
          <a:prstGeom prst="rect">
            <a:avLst/>
          </a:prstGeom>
          <a:noFill/>
        </p:spPr>
        <p:txBody>
          <a:bodyPr wrap="square" rtlCol="0">
            <a:spAutoFit/>
          </a:bodyPr>
          <a:lstStyle/>
          <a:p>
            <a:r>
              <a:rPr lang="zh-CN" altLang="zh-CN" sz="1600" b="1" dirty="0"/>
              <a:t>反担保措施的制定主要在实地查看阶段落实，通过调查了解企业可用于抵押、质押的各种资产、权利，与企业主要管理人员的沟通设计反担保措施。对于审批通过的担保项目，由项目经办人严格按照审批意见逐一落实要求的反担保措施</a:t>
            </a:r>
            <a:endParaRPr lang="zh-CN" altLang="en-US" sz="1600" dirty="0"/>
          </a:p>
        </p:txBody>
      </p:sp>
      <p:sp>
        <p:nvSpPr>
          <p:cNvPr id="8" name="圆角矩形 7"/>
          <p:cNvSpPr/>
          <p:nvPr/>
        </p:nvSpPr>
        <p:spPr>
          <a:xfrm>
            <a:off x="618991" y="2553432"/>
            <a:ext cx="3510344" cy="4005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反担保措施的种类</a:t>
            </a:r>
            <a:endParaRPr lang="zh-CN" altLang="en-US"/>
          </a:p>
        </p:txBody>
      </p:sp>
      <p:sp>
        <p:nvSpPr>
          <p:cNvPr id="9" name="文本框 8"/>
          <p:cNvSpPr txBox="1"/>
          <p:nvPr/>
        </p:nvSpPr>
        <p:spPr>
          <a:xfrm>
            <a:off x="618991" y="3067862"/>
            <a:ext cx="7812378" cy="830997"/>
          </a:xfrm>
          <a:prstGeom prst="rect">
            <a:avLst/>
          </a:prstGeom>
          <a:noFill/>
        </p:spPr>
        <p:txBody>
          <a:bodyPr wrap="square" rtlCol="0">
            <a:spAutoFit/>
          </a:bodyPr>
          <a:lstStyle/>
          <a:p>
            <a:r>
              <a:rPr lang="zh-CN" altLang="zh-CN" sz="1600" b="1" dirty="0"/>
              <a:t>包括财产抵押、财产或权利质押、单位或个人的保证、保证金、账户控制、资金监管、封闭运行以及其他方式等。可根据申保企业和项目的实际情况，采用一种或者几种反担保措施，对于公司认可的优质客户，额可以适当放宽反担保措施的要求</a:t>
            </a:r>
            <a:endParaRPr lang="zh-CN" altLang="en-US" sz="1600" dirty="0"/>
          </a:p>
        </p:txBody>
      </p:sp>
      <p:sp>
        <p:nvSpPr>
          <p:cNvPr id="10" name="圆角矩形 9"/>
          <p:cNvSpPr/>
          <p:nvPr/>
        </p:nvSpPr>
        <p:spPr>
          <a:xfrm>
            <a:off x="618991" y="4012695"/>
            <a:ext cx="3510344" cy="4005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担保项目必须的反担保措施</a:t>
            </a:r>
            <a:endParaRPr lang="zh-CN" altLang="en-US"/>
          </a:p>
        </p:txBody>
      </p:sp>
      <p:sp>
        <p:nvSpPr>
          <p:cNvPr id="11" name="文本框 10"/>
          <p:cNvSpPr txBox="1"/>
          <p:nvPr/>
        </p:nvSpPr>
        <p:spPr>
          <a:xfrm>
            <a:off x="618991" y="4617987"/>
            <a:ext cx="7812378" cy="1323439"/>
          </a:xfrm>
          <a:prstGeom prst="rect">
            <a:avLst/>
          </a:prstGeom>
          <a:noFill/>
        </p:spPr>
        <p:txBody>
          <a:bodyPr wrap="square" rtlCol="0">
            <a:spAutoFit/>
          </a:bodyPr>
          <a:lstStyle/>
          <a:p>
            <a:pPr marL="285750" indent="-285750">
              <a:buFont typeface="Arial" panose="020B0604020202020204" pitchFamily="34" charset="0"/>
              <a:buChar char="•"/>
            </a:pPr>
            <a:r>
              <a:rPr lang="en-US" altLang="zh-CN" sz="1600" b="1" dirty="0" smtClean="0">
                <a:latin typeface="黑体" panose="02010609060101010101" pitchFamily="49" charset="-122"/>
                <a:ea typeface="黑体" panose="02010609060101010101" pitchFamily="49" charset="-122"/>
              </a:rPr>
              <a:t>10</a:t>
            </a:r>
            <a:r>
              <a:rPr lang="en-US" altLang="zh-CN" sz="1600" b="1" dirty="0">
                <a:latin typeface="黑体" panose="02010609060101010101" pitchFamily="49" charset="-122"/>
                <a:ea typeface="黑体" panose="02010609060101010101" pitchFamily="49" charset="-122"/>
              </a:rPr>
              <a:t>%</a:t>
            </a:r>
            <a:r>
              <a:rPr lang="zh-CN" altLang="zh-CN" sz="1600" b="1" dirty="0">
                <a:latin typeface="黑体" panose="02010609060101010101" pitchFamily="49" charset="-122"/>
                <a:ea typeface="黑体" panose="02010609060101010101" pitchFamily="49" charset="-122"/>
              </a:rPr>
              <a:t>履约保证金</a:t>
            </a:r>
            <a:r>
              <a:rPr lang="zh-CN" altLang="zh-CN" sz="1600" b="1" dirty="0" smtClean="0"/>
              <a:t>。被</a:t>
            </a:r>
            <a:r>
              <a:rPr lang="zh-CN" altLang="zh-CN" sz="1600" b="1" dirty="0"/>
              <a:t>担保人按担保额</a:t>
            </a:r>
            <a:r>
              <a:rPr lang="en-US" altLang="zh-CN" sz="1600" b="1" dirty="0"/>
              <a:t>10%</a:t>
            </a:r>
            <a:r>
              <a:rPr lang="zh-CN" altLang="zh-CN" sz="1600" b="1" dirty="0"/>
              <a:t>（最低比例）交存履约保证金。</a:t>
            </a:r>
          </a:p>
          <a:p>
            <a:pPr marL="285750" indent="-285750">
              <a:buFont typeface="Arial" panose="020B0604020202020204" pitchFamily="34" charset="0"/>
              <a:buChar char="•"/>
            </a:pPr>
            <a:r>
              <a:rPr lang="zh-CN" altLang="zh-CN" sz="1600" b="1" dirty="0" smtClean="0">
                <a:latin typeface="黑体" panose="02010609060101010101" pitchFamily="49" charset="-122"/>
                <a:ea typeface="黑体" panose="02010609060101010101" pitchFamily="49" charset="-122"/>
              </a:rPr>
              <a:t>法定</a:t>
            </a:r>
            <a:r>
              <a:rPr lang="zh-CN" altLang="zh-CN" sz="1600" b="1" dirty="0">
                <a:latin typeface="黑体" panose="02010609060101010101" pitchFamily="49" charset="-122"/>
                <a:ea typeface="黑体" panose="02010609060101010101" pitchFamily="49" charset="-122"/>
              </a:rPr>
              <a:t>代表人无限连带责任反</a:t>
            </a:r>
            <a:r>
              <a:rPr lang="zh-CN" altLang="zh-CN" sz="1600" b="1" dirty="0" smtClean="0">
                <a:latin typeface="黑体" panose="02010609060101010101" pitchFamily="49" charset="-122"/>
                <a:ea typeface="黑体" panose="02010609060101010101" pitchFamily="49" charset="-122"/>
              </a:rPr>
              <a:t>担保</a:t>
            </a:r>
            <a:r>
              <a:rPr lang="zh-CN" altLang="en-US" sz="1600" b="1" dirty="0"/>
              <a:t>。</a:t>
            </a:r>
            <a:r>
              <a:rPr lang="zh-CN" altLang="zh-CN" sz="1600" b="1" dirty="0" smtClean="0"/>
              <a:t>被</a:t>
            </a:r>
            <a:r>
              <a:rPr lang="zh-CN" altLang="zh-CN" sz="1600" b="1" dirty="0"/>
              <a:t>担保企业法定代表人、个人大股东或实际控制企业的其他个人，提供无限连带责任反担保（包括但不限于被担保企业法定代表人、总经理、其他人）。</a:t>
            </a:r>
          </a:p>
          <a:p>
            <a:pPr marL="285750" lvl="0" indent="-285750">
              <a:buFont typeface="Arial" panose="020B0604020202020204" pitchFamily="34" charset="0"/>
              <a:buChar char="•"/>
            </a:pPr>
            <a:r>
              <a:rPr lang="zh-CN" altLang="zh-CN" sz="1600" b="1" dirty="0">
                <a:latin typeface="黑体" panose="02010609060101010101" pitchFamily="49" charset="-122"/>
                <a:ea typeface="黑体" panose="02010609060101010101" pitchFamily="49" charset="-122"/>
              </a:rPr>
              <a:t>根据需求按我公司规定提供第三方自然人保证反担保</a:t>
            </a:r>
            <a:r>
              <a:rPr lang="zh-CN" altLang="zh-CN" sz="1600" b="1" dirty="0"/>
              <a:t>。</a:t>
            </a:r>
          </a:p>
        </p:txBody>
      </p:sp>
    </p:spTree>
    <p:extLst>
      <p:ext uri="{BB962C8B-B14F-4D97-AF65-F5344CB8AC3E}">
        <p14:creationId xmlns:p14="http://schemas.microsoft.com/office/powerpoint/2010/main" val="31221121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担保项目实施</a:t>
            </a:r>
            <a:r>
              <a:rPr lang="en-US" altLang="zh-CN" dirty="0"/>
              <a:t>——</a:t>
            </a:r>
            <a:r>
              <a:rPr lang="zh-CN" altLang="en-US" dirty="0"/>
              <a:t>反担保</a:t>
            </a:r>
            <a:r>
              <a:rPr lang="zh-CN" altLang="en-US" dirty="0" smtClean="0"/>
              <a:t>措施</a:t>
            </a:r>
            <a:r>
              <a:rPr lang="en-US" altLang="zh-CN" dirty="0" smtClean="0"/>
              <a:t>—</a:t>
            </a:r>
            <a:r>
              <a:rPr lang="zh-CN" altLang="zh-CN" dirty="0"/>
              <a:t>抵押或质押反担保</a:t>
            </a:r>
            <a:r>
              <a:rPr lang="zh-CN" altLang="en-US" dirty="0"/>
              <a:t/>
            </a:r>
            <a:br>
              <a:rPr lang="zh-CN" altLang="en-US" dirty="0"/>
            </a:br>
            <a:endParaRPr lang="zh-CN" altLang="en-US" dirty="0"/>
          </a:p>
        </p:txBody>
      </p:sp>
      <p:sp>
        <p:nvSpPr>
          <p:cNvPr id="5" name="圆角矩形 4"/>
          <p:cNvSpPr/>
          <p:nvPr/>
        </p:nvSpPr>
        <p:spPr>
          <a:xfrm>
            <a:off x="609602" y="1290619"/>
            <a:ext cx="2978331" cy="3570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应提供的材料</a:t>
            </a:r>
            <a:endParaRPr lang="zh-CN" altLang="en-US" dirty="0"/>
          </a:p>
        </p:txBody>
      </p:sp>
      <p:sp>
        <p:nvSpPr>
          <p:cNvPr id="6" name="文本框 5"/>
          <p:cNvSpPr txBox="1"/>
          <p:nvPr/>
        </p:nvSpPr>
        <p:spPr>
          <a:xfrm>
            <a:off x="609602" y="1950533"/>
            <a:ext cx="7794171" cy="2862322"/>
          </a:xfrm>
          <a:prstGeom prst="rect">
            <a:avLst/>
          </a:prstGeom>
          <a:noFill/>
        </p:spPr>
        <p:txBody>
          <a:bodyPr wrap="square" rtlCol="0">
            <a:spAutoFit/>
          </a:bodyPr>
          <a:lstStyle/>
          <a:p>
            <a:pPr marL="285750" indent="-285750">
              <a:buFont typeface="Arial" panose="020B0604020202020204" pitchFamily="34" charset="0"/>
              <a:buChar char="•"/>
            </a:pPr>
            <a:r>
              <a:rPr lang="zh-CN" altLang="zh-CN" b="1" dirty="0" smtClean="0"/>
              <a:t>（</a:t>
            </a:r>
            <a:r>
              <a:rPr lang="en-US" altLang="zh-CN" b="1" dirty="0" smtClean="0"/>
              <a:t>1</a:t>
            </a:r>
            <a:r>
              <a:rPr lang="zh-CN" altLang="zh-CN" b="1" dirty="0" smtClean="0"/>
              <a:t>）抵押物</a:t>
            </a:r>
            <a:r>
              <a:rPr lang="zh-CN" altLang="zh-CN" b="1" dirty="0"/>
              <a:t>，质押物清单；</a:t>
            </a:r>
            <a:endParaRPr lang="zh-CN" altLang="zh-CN" dirty="0"/>
          </a:p>
          <a:p>
            <a:pPr marL="285750" indent="-285750">
              <a:buFont typeface="Arial" panose="020B0604020202020204" pitchFamily="34" charset="0"/>
              <a:buChar char="•"/>
            </a:pPr>
            <a:r>
              <a:rPr lang="zh-CN" altLang="zh-CN" b="1" dirty="0" smtClean="0"/>
              <a:t>（</a:t>
            </a:r>
            <a:r>
              <a:rPr lang="en-US" altLang="zh-CN" b="1" dirty="0" smtClean="0"/>
              <a:t>2</a:t>
            </a:r>
            <a:r>
              <a:rPr lang="zh-CN" altLang="zh-CN" b="1" dirty="0" smtClean="0"/>
              <a:t>）抵押物</a:t>
            </a:r>
            <a:r>
              <a:rPr lang="zh-CN" altLang="zh-CN" b="1" dirty="0"/>
              <a:t>，质押物权利凭证；</a:t>
            </a:r>
            <a:endParaRPr lang="zh-CN" altLang="zh-CN" dirty="0"/>
          </a:p>
          <a:p>
            <a:pPr marL="285750" indent="-285750">
              <a:buFont typeface="Arial" panose="020B0604020202020204" pitchFamily="34" charset="0"/>
              <a:buChar char="•"/>
            </a:pPr>
            <a:r>
              <a:rPr lang="zh-CN" altLang="zh-CN" b="1" dirty="0" smtClean="0"/>
              <a:t>（</a:t>
            </a:r>
            <a:r>
              <a:rPr lang="en-US" altLang="zh-CN" b="1" dirty="0" smtClean="0"/>
              <a:t>3</a:t>
            </a:r>
            <a:r>
              <a:rPr lang="zh-CN" altLang="zh-CN" b="1" dirty="0" smtClean="0"/>
              <a:t>）抵押物</a:t>
            </a:r>
            <a:r>
              <a:rPr lang="zh-CN" altLang="zh-CN" b="1" dirty="0"/>
              <a:t>，质押物评估（报告）资料（在贷款批准前可先做预评估，批准后落实）；</a:t>
            </a:r>
            <a:endParaRPr lang="zh-CN" altLang="zh-CN" dirty="0"/>
          </a:p>
          <a:p>
            <a:pPr marL="285750" indent="-285750">
              <a:buFont typeface="Arial" panose="020B0604020202020204" pitchFamily="34" charset="0"/>
              <a:buChar char="•"/>
            </a:pPr>
            <a:r>
              <a:rPr lang="zh-CN" altLang="zh-CN" b="1" dirty="0" smtClean="0"/>
              <a:t>（</a:t>
            </a:r>
            <a:r>
              <a:rPr lang="en-US" altLang="zh-CN" b="1" dirty="0" smtClean="0"/>
              <a:t>4</a:t>
            </a:r>
            <a:r>
              <a:rPr lang="zh-CN" altLang="zh-CN" b="1" dirty="0" smtClean="0"/>
              <a:t>）保险单</a:t>
            </a:r>
            <a:r>
              <a:rPr lang="zh-CN" altLang="zh-CN" b="1" dirty="0"/>
              <a:t>（项目批准后）；</a:t>
            </a:r>
            <a:endParaRPr lang="zh-CN" altLang="zh-CN" dirty="0"/>
          </a:p>
          <a:p>
            <a:pPr marL="285750" indent="-285750">
              <a:buFont typeface="Arial" panose="020B0604020202020204" pitchFamily="34" charset="0"/>
              <a:buChar char="•"/>
            </a:pPr>
            <a:r>
              <a:rPr lang="zh-CN" altLang="zh-CN" b="1" dirty="0" smtClean="0"/>
              <a:t>（</a:t>
            </a:r>
            <a:r>
              <a:rPr lang="en-US" altLang="zh-CN" b="1" dirty="0" smtClean="0"/>
              <a:t>5</a:t>
            </a:r>
            <a:r>
              <a:rPr lang="zh-CN" altLang="zh-CN" b="1" dirty="0" smtClean="0"/>
              <a:t>）抵押物</a:t>
            </a:r>
            <a:r>
              <a:rPr lang="zh-CN" altLang="zh-CN" b="1" dirty="0"/>
              <a:t>，质押物为共有的，提供全体共有人同意抵（质）押声明；</a:t>
            </a:r>
            <a:endParaRPr lang="zh-CN" altLang="zh-CN" dirty="0"/>
          </a:p>
          <a:p>
            <a:pPr marL="285750" indent="-285750">
              <a:buFont typeface="Arial" panose="020B0604020202020204" pitchFamily="34" charset="0"/>
              <a:buChar char="•"/>
            </a:pPr>
            <a:r>
              <a:rPr lang="zh-CN" altLang="zh-CN" b="1" dirty="0" smtClean="0"/>
              <a:t>（</a:t>
            </a:r>
            <a:r>
              <a:rPr lang="en-US" altLang="zh-CN" b="1" dirty="0" smtClean="0"/>
              <a:t>6</a:t>
            </a:r>
            <a:r>
              <a:rPr lang="zh-CN" altLang="zh-CN" b="1" dirty="0" smtClean="0"/>
              <a:t>）股东</a:t>
            </a:r>
            <a:r>
              <a:rPr lang="zh-CN" altLang="zh-CN" b="1" dirty="0"/>
              <a:t>会</a:t>
            </a:r>
            <a:r>
              <a:rPr lang="en-US" altLang="zh-CN" b="1" dirty="0"/>
              <a:t>/</a:t>
            </a:r>
            <a:r>
              <a:rPr lang="zh-CN" altLang="zh-CN" b="1" dirty="0"/>
              <a:t>董事会同意抵（质）押决议；</a:t>
            </a:r>
            <a:endParaRPr lang="zh-CN" altLang="zh-CN" dirty="0"/>
          </a:p>
          <a:p>
            <a:pPr marL="285750" indent="-285750">
              <a:buFont typeface="Arial" panose="020B0604020202020204" pitchFamily="34" charset="0"/>
              <a:buChar char="•"/>
            </a:pPr>
            <a:r>
              <a:rPr lang="zh-CN" altLang="zh-CN" b="1" dirty="0"/>
              <a:t>（</a:t>
            </a:r>
            <a:r>
              <a:rPr lang="en-US" altLang="zh-CN" b="1" dirty="0"/>
              <a:t>7</a:t>
            </a:r>
            <a:r>
              <a:rPr lang="zh-CN" altLang="zh-CN" b="1" dirty="0"/>
              <a:t>）需提供的主管部门或国有资产管理部门同意抵（质）押批复证明；</a:t>
            </a:r>
            <a:endParaRPr lang="zh-CN" altLang="zh-CN" dirty="0"/>
          </a:p>
          <a:p>
            <a:pPr marL="285750" indent="-285750">
              <a:buFont typeface="Arial" panose="020B0604020202020204" pitchFamily="34" charset="0"/>
              <a:buChar char="•"/>
            </a:pPr>
            <a:r>
              <a:rPr lang="zh-CN" altLang="zh-CN" b="1" dirty="0"/>
              <a:t>（</a:t>
            </a:r>
            <a:r>
              <a:rPr lang="en-US" altLang="zh-CN" b="1" dirty="0"/>
              <a:t>8</a:t>
            </a:r>
            <a:r>
              <a:rPr lang="zh-CN" altLang="zh-CN" b="1" dirty="0"/>
              <a:t>）抵押物，质押物为海关监管的，提供海关同意抵（质）押证明；</a:t>
            </a:r>
            <a:endParaRPr lang="zh-CN" altLang="zh-CN" dirty="0"/>
          </a:p>
          <a:p>
            <a:pPr marL="285750" indent="-285750">
              <a:buFont typeface="Arial" panose="020B0604020202020204" pitchFamily="34" charset="0"/>
              <a:buChar char="•"/>
            </a:pPr>
            <a:r>
              <a:rPr lang="zh-CN" altLang="zh-CN" b="1" dirty="0"/>
              <a:t>（</a:t>
            </a:r>
            <a:r>
              <a:rPr lang="en-US" altLang="zh-CN" b="1" dirty="0"/>
              <a:t>9</a:t>
            </a:r>
            <a:r>
              <a:rPr lang="zh-CN" altLang="zh-CN" b="1" dirty="0"/>
              <a:t>）其他有关材料。</a:t>
            </a:r>
            <a:endParaRPr lang="zh-CN" altLang="zh-CN" dirty="0"/>
          </a:p>
        </p:txBody>
      </p:sp>
    </p:spTree>
    <p:extLst>
      <p:ext uri="{BB962C8B-B14F-4D97-AF65-F5344CB8AC3E}">
        <p14:creationId xmlns:p14="http://schemas.microsoft.com/office/powerpoint/2010/main" val="29616133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担保项目实施</a:t>
            </a:r>
            <a:r>
              <a:rPr lang="en-US" altLang="zh-CN" dirty="0"/>
              <a:t>——</a:t>
            </a:r>
            <a:r>
              <a:rPr lang="zh-CN" altLang="en-US" dirty="0"/>
              <a:t>反担保</a:t>
            </a:r>
            <a:r>
              <a:rPr lang="zh-CN" altLang="en-US" dirty="0" smtClean="0"/>
              <a:t>措施</a:t>
            </a:r>
            <a:r>
              <a:rPr lang="en-US" altLang="zh-CN" dirty="0" smtClean="0"/>
              <a:t>—</a:t>
            </a:r>
            <a:r>
              <a:rPr lang="zh-CN" altLang="zh-CN" dirty="0"/>
              <a:t>抵押或质押反担保</a:t>
            </a:r>
            <a:r>
              <a:rPr lang="zh-CN" altLang="en-US" dirty="0"/>
              <a:t/>
            </a:r>
            <a:br>
              <a:rPr lang="zh-CN" altLang="en-US" dirty="0"/>
            </a:br>
            <a:endParaRPr lang="zh-CN" altLang="en-US" dirty="0"/>
          </a:p>
        </p:txBody>
      </p:sp>
      <p:sp>
        <p:nvSpPr>
          <p:cNvPr id="5" name="圆角矩形 4"/>
          <p:cNvSpPr/>
          <p:nvPr/>
        </p:nvSpPr>
        <p:spPr>
          <a:xfrm>
            <a:off x="521724" y="933568"/>
            <a:ext cx="2978331" cy="3570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t>抵押或质押反担保的要求</a:t>
            </a:r>
            <a:endParaRPr lang="zh-CN" altLang="en-US" dirty="0"/>
          </a:p>
        </p:txBody>
      </p:sp>
      <p:sp>
        <p:nvSpPr>
          <p:cNvPr id="6" name="文本框 5"/>
          <p:cNvSpPr txBox="1"/>
          <p:nvPr/>
        </p:nvSpPr>
        <p:spPr>
          <a:xfrm>
            <a:off x="460763" y="1419307"/>
            <a:ext cx="7794171" cy="4801314"/>
          </a:xfrm>
          <a:prstGeom prst="rect">
            <a:avLst/>
          </a:prstGeom>
          <a:noFill/>
        </p:spPr>
        <p:txBody>
          <a:bodyPr wrap="square" rtlCol="0">
            <a:spAutoFit/>
          </a:bodyPr>
          <a:lstStyle/>
          <a:p>
            <a:pPr marL="285750" indent="-285750">
              <a:buFont typeface="Arial" panose="020B0604020202020204" pitchFamily="34" charset="0"/>
              <a:buChar char="•"/>
            </a:pPr>
            <a:r>
              <a:rPr lang="zh-CN" altLang="zh-CN" b="1" dirty="0" smtClean="0"/>
              <a:t>采用</a:t>
            </a:r>
            <a:r>
              <a:rPr lang="zh-CN" altLang="zh-CN" b="1" dirty="0"/>
              <a:t>抵（质）押反担保的</a:t>
            </a:r>
            <a:r>
              <a:rPr lang="zh-CN" altLang="zh-CN" dirty="0"/>
              <a:t>，按照中华人民共和国担保法的规定执行，并按法律规定办理有关手续。抵（质）押应由我公司认可的专门评估机构做出评估，具体由公司风险审查部门负责。</a:t>
            </a:r>
          </a:p>
          <a:p>
            <a:pPr marL="285750" indent="-285750">
              <a:buFont typeface="Arial" panose="020B0604020202020204" pitchFamily="34" charset="0"/>
              <a:buChar char="•"/>
            </a:pPr>
            <a:r>
              <a:rPr lang="zh-CN" altLang="zh-CN" b="1" dirty="0" smtClean="0"/>
              <a:t>不动产</a:t>
            </a:r>
            <a:r>
              <a:rPr lang="zh-CN" altLang="zh-CN" b="1" dirty="0"/>
              <a:t>抵押，抵押物足值的</a:t>
            </a:r>
            <a:r>
              <a:rPr lang="zh-CN" altLang="zh-CN" dirty="0"/>
              <a:t>，抵押率不高与</a:t>
            </a:r>
            <a:r>
              <a:rPr lang="en-US" altLang="zh-CN" dirty="0"/>
              <a:t>70%</a:t>
            </a:r>
            <a:r>
              <a:rPr lang="zh-CN" altLang="zh-CN" dirty="0"/>
              <a:t>（不动产抵押价值按市场价格计算）；用可转让动产抵押，抵押率（按净值计算）不高于</a:t>
            </a:r>
            <a:r>
              <a:rPr lang="en-US" altLang="zh-CN" dirty="0"/>
              <a:t>50%</a:t>
            </a:r>
            <a:r>
              <a:rPr lang="zh-CN" altLang="zh-CN" dirty="0"/>
              <a:t>；有期货价格参考的比如粮食，金属等动产抵押</a:t>
            </a:r>
            <a:r>
              <a:rPr lang="en-US" altLang="zh-CN" dirty="0"/>
              <a:t>/</a:t>
            </a:r>
            <a:r>
              <a:rPr lang="zh-CN" altLang="zh-CN" dirty="0"/>
              <a:t>质押率可以不高于</a:t>
            </a:r>
            <a:r>
              <a:rPr lang="en-US" altLang="zh-CN" dirty="0"/>
              <a:t>80%</a:t>
            </a:r>
            <a:r>
              <a:rPr lang="zh-CN" altLang="zh-CN" dirty="0"/>
              <a:t>；收费权，应收账款，债券，营运车牌等权利质押，质押率（按核实后的净值计算）不高于</a:t>
            </a:r>
            <a:r>
              <a:rPr lang="en-US" altLang="zh-CN" dirty="0"/>
              <a:t>70%</a:t>
            </a:r>
            <a:r>
              <a:rPr lang="zh-CN" altLang="zh-CN" dirty="0"/>
              <a:t>；股权质押，质押率（按投资额计算）不高于</a:t>
            </a:r>
            <a:r>
              <a:rPr lang="en-US" altLang="zh-CN" dirty="0"/>
              <a:t>50%</a:t>
            </a:r>
            <a:r>
              <a:rPr lang="zh-CN" altLang="zh-CN" dirty="0"/>
              <a:t>。</a:t>
            </a:r>
          </a:p>
          <a:p>
            <a:pPr marL="285750" indent="-285750">
              <a:buFont typeface="Arial" panose="020B0604020202020204" pitchFamily="34" charset="0"/>
              <a:buChar char="•"/>
            </a:pPr>
            <a:r>
              <a:rPr lang="zh-CN" altLang="zh-CN" b="1" dirty="0" smtClean="0"/>
              <a:t>抵押物</a:t>
            </a:r>
            <a:r>
              <a:rPr lang="zh-CN" altLang="zh-CN" b="1" dirty="0"/>
              <a:t>需要保险的</a:t>
            </a:r>
            <a:r>
              <a:rPr lang="zh-CN" altLang="zh-CN" dirty="0"/>
              <a:t>，应由抵押人向抵押物所在地的保险机构投保，明确本公司为保险第一受益人。其投保额不得低于抵押物的总价值，投保期限要长于担保期限。保险单正本交本公司保管。</a:t>
            </a:r>
          </a:p>
          <a:p>
            <a:pPr marL="285750" indent="-285750">
              <a:buFont typeface="Arial" panose="020B0604020202020204" pitchFamily="34" charset="0"/>
              <a:buChar char="•"/>
            </a:pPr>
            <a:r>
              <a:rPr lang="zh-CN" altLang="zh-CN" b="1" dirty="0" smtClean="0"/>
              <a:t>采用</a:t>
            </a:r>
            <a:r>
              <a:rPr lang="zh-CN" altLang="zh-CN" b="1" dirty="0"/>
              <a:t>质押反担保的</a:t>
            </a:r>
            <a:r>
              <a:rPr lang="zh-CN" altLang="zh-CN" dirty="0"/>
              <a:t>，项目经办人对质押反担保的质物应严格审查。动产质押的质物应是易封存，易保管，易变现的动产。权利质押应认真辨别权利凭证的真伪，并请有关部门予以鉴证。</a:t>
            </a:r>
          </a:p>
          <a:p>
            <a:pPr marL="285750" indent="-285750">
              <a:buFont typeface="Arial" panose="020B0604020202020204" pitchFamily="34" charset="0"/>
              <a:buChar char="•"/>
            </a:pPr>
            <a:r>
              <a:rPr lang="zh-CN" altLang="zh-CN" b="1" dirty="0" smtClean="0"/>
              <a:t>项目</a:t>
            </a:r>
            <a:r>
              <a:rPr lang="zh-CN" altLang="zh-CN" b="1" dirty="0"/>
              <a:t>经办人要对抵（质）押反担保加以判断，对法律明确规定无效的抵押，质押（比如无法办理登记手续），不得再设计办理抵（质）押反担保手续，应请示法律人员采取其他控制措施</a:t>
            </a:r>
            <a:r>
              <a:rPr lang="zh-CN" altLang="zh-CN" b="1" dirty="0" smtClean="0"/>
              <a:t>。</a:t>
            </a:r>
            <a:endParaRPr lang="zh-CN" altLang="zh-CN" b="1" dirty="0"/>
          </a:p>
        </p:txBody>
      </p:sp>
    </p:spTree>
    <p:extLst>
      <p:ext uri="{BB962C8B-B14F-4D97-AF65-F5344CB8AC3E}">
        <p14:creationId xmlns:p14="http://schemas.microsoft.com/office/powerpoint/2010/main" val="28751854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担保项目实施</a:t>
            </a:r>
            <a:r>
              <a:rPr lang="en-US" altLang="zh-CN" dirty="0"/>
              <a:t>——</a:t>
            </a:r>
            <a:r>
              <a:rPr lang="zh-CN" altLang="en-US" dirty="0"/>
              <a:t>反担保</a:t>
            </a:r>
            <a:r>
              <a:rPr lang="zh-CN" altLang="en-US" dirty="0" smtClean="0"/>
              <a:t>措施</a:t>
            </a:r>
            <a:r>
              <a:rPr lang="en-US" altLang="zh-CN" dirty="0" smtClean="0"/>
              <a:t>—</a:t>
            </a:r>
            <a:r>
              <a:rPr lang="zh-CN" altLang="zh-CN" dirty="0"/>
              <a:t>抵押或质押反担保</a:t>
            </a:r>
            <a:r>
              <a:rPr lang="zh-CN" altLang="en-US" dirty="0"/>
              <a:t/>
            </a:r>
            <a:br>
              <a:rPr lang="zh-CN" altLang="en-US" dirty="0"/>
            </a:br>
            <a:endParaRPr lang="zh-CN" altLang="en-US" dirty="0"/>
          </a:p>
        </p:txBody>
      </p:sp>
      <p:sp>
        <p:nvSpPr>
          <p:cNvPr id="5" name="圆角矩形 4"/>
          <p:cNvSpPr/>
          <p:nvPr/>
        </p:nvSpPr>
        <p:spPr>
          <a:xfrm>
            <a:off x="521724" y="933568"/>
            <a:ext cx="2978331" cy="3570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t>抵押或质押反担保的要求</a:t>
            </a:r>
            <a:endParaRPr lang="zh-CN" altLang="en-US" dirty="0"/>
          </a:p>
        </p:txBody>
      </p:sp>
      <p:sp>
        <p:nvSpPr>
          <p:cNvPr id="6" name="文本框 5"/>
          <p:cNvSpPr txBox="1"/>
          <p:nvPr/>
        </p:nvSpPr>
        <p:spPr>
          <a:xfrm>
            <a:off x="391096" y="1506393"/>
            <a:ext cx="7794171" cy="4247317"/>
          </a:xfrm>
          <a:prstGeom prst="rect">
            <a:avLst/>
          </a:prstGeom>
          <a:noFill/>
        </p:spPr>
        <p:txBody>
          <a:bodyPr wrap="square" rtlCol="0">
            <a:spAutoFit/>
          </a:bodyPr>
          <a:lstStyle/>
          <a:p>
            <a:pPr marL="285750" indent="-285750">
              <a:buFont typeface="Arial" panose="020B0604020202020204" pitchFamily="34" charset="0"/>
              <a:buChar char="•"/>
            </a:pPr>
            <a:r>
              <a:rPr lang="zh-CN" altLang="zh-CN" dirty="0" smtClean="0"/>
              <a:t>本公司</a:t>
            </a:r>
            <a:r>
              <a:rPr lang="zh-CN" altLang="zh-CN" dirty="0"/>
              <a:t>应取得抵（质）押登记部门发放的</a:t>
            </a:r>
            <a:r>
              <a:rPr lang="zh-CN" altLang="zh-CN" b="1" dirty="0"/>
              <a:t>《他项权利证书》</a:t>
            </a:r>
            <a:r>
              <a:rPr lang="zh-CN" altLang="zh-CN" dirty="0"/>
              <a:t>或经抵（质）押登记部门签章的</a:t>
            </a:r>
            <a:r>
              <a:rPr lang="zh-CN" altLang="zh-CN" b="1" dirty="0"/>
              <a:t>《抵（质）押登记表》</a:t>
            </a:r>
            <a:r>
              <a:rPr lang="zh-CN" altLang="zh-CN" dirty="0"/>
              <a:t>等证明</a:t>
            </a:r>
            <a:r>
              <a:rPr lang="zh-CN" altLang="zh-CN" dirty="0" smtClean="0"/>
              <a:t>文件</a:t>
            </a:r>
            <a:endParaRPr lang="en-US" altLang="zh-CN" dirty="0" smtClean="0"/>
          </a:p>
          <a:p>
            <a:pPr marL="285750" indent="-285750">
              <a:buFont typeface="Arial" panose="020B0604020202020204" pitchFamily="34" charset="0"/>
              <a:buChar char="•"/>
            </a:pPr>
            <a:r>
              <a:rPr lang="zh-CN" altLang="zh-CN" b="1" dirty="0" smtClean="0"/>
              <a:t>抵（质）押期间，抵（质）押物原始权利凭证，他项权利证书保险单正本，合同等重要凭证应交本公司财务总部入库专人保管。</a:t>
            </a:r>
          </a:p>
          <a:p>
            <a:pPr marL="285750" indent="-285750">
              <a:buFont typeface="Arial" panose="020B0604020202020204" pitchFamily="34" charset="0"/>
              <a:buChar char="•"/>
            </a:pPr>
            <a:r>
              <a:rPr lang="zh-CN" altLang="zh-CN" b="1" dirty="0" smtClean="0"/>
              <a:t>移交本公司保管的质物，由质押双方或加监管第三方办理移交手续（附质押物品详细清单），由本公司或监管第三方核实后由专人专库保管，不得动用。</a:t>
            </a:r>
          </a:p>
          <a:p>
            <a:pPr marL="285750" indent="-285750">
              <a:buFont typeface="Arial" panose="020B0604020202020204" pitchFamily="34" charset="0"/>
              <a:buChar char="•"/>
            </a:pPr>
            <a:r>
              <a:rPr lang="zh-CN" altLang="zh-CN" b="1" dirty="0" smtClean="0"/>
              <a:t>本公司负责有妥善保管质物的义务</a:t>
            </a:r>
            <a:r>
              <a:rPr lang="zh-CN" altLang="zh-CN" dirty="0" smtClean="0"/>
              <a:t>。因保管不善致使质物丧失或者毁损的，应承担责任。非因本公司保管措施而质物有明显减少的，应及时通知出质人，并要求追加提供相应的反担保措施。</a:t>
            </a:r>
          </a:p>
          <a:p>
            <a:pPr marL="285750" indent="-285750">
              <a:buFont typeface="Arial" panose="020B0604020202020204" pitchFamily="34" charset="0"/>
              <a:buChar char="•"/>
            </a:pPr>
            <a:r>
              <a:rPr lang="zh-CN" altLang="zh-CN" b="1" dirty="0" smtClean="0"/>
              <a:t>规范抵</a:t>
            </a:r>
            <a:r>
              <a:rPr lang="en-US" altLang="zh-CN" b="1" dirty="0" smtClean="0"/>
              <a:t>/</a:t>
            </a:r>
            <a:r>
              <a:rPr lang="zh-CN" altLang="zh-CN" b="1" dirty="0" smtClean="0"/>
              <a:t>质押反担保的办理</a:t>
            </a:r>
            <a:r>
              <a:rPr lang="zh-CN" altLang="en-US" b="1" dirty="0"/>
              <a:t>。</a:t>
            </a:r>
            <a:r>
              <a:rPr lang="zh-CN" altLang="zh-CN" dirty="0" smtClean="0"/>
              <a:t>根据《担保法》，《物权法》的规定，登记生效的抵</a:t>
            </a:r>
            <a:r>
              <a:rPr lang="en-US" altLang="zh-CN" dirty="0" smtClean="0"/>
              <a:t>/</a:t>
            </a:r>
            <a:r>
              <a:rPr lang="zh-CN" altLang="zh-CN" dirty="0" smtClean="0"/>
              <a:t>质押必须办理登记手续，比如土地，房产，车辆，设备，存货等。对不清楚是否属于登记生效的抵</a:t>
            </a:r>
            <a:r>
              <a:rPr lang="en-US" altLang="zh-CN" dirty="0" smtClean="0"/>
              <a:t>/</a:t>
            </a:r>
            <a:r>
              <a:rPr lang="zh-CN" altLang="zh-CN" dirty="0" smtClean="0"/>
              <a:t>质押，经办人员要咨询公司法务人员，按批准的法律意见办理。凡涉及登记生效的抵</a:t>
            </a:r>
            <a:r>
              <a:rPr lang="en-US" altLang="zh-CN" dirty="0" smtClean="0"/>
              <a:t>/</a:t>
            </a:r>
            <a:r>
              <a:rPr lang="zh-CN" altLang="zh-CN" dirty="0" smtClean="0"/>
              <a:t>质押，除审批中单独注明可以不办理登记的，其他一律需要办理合法登记手续。</a:t>
            </a:r>
            <a:endParaRPr lang="zh-CN" altLang="zh-CN" dirty="0"/>
          </a:p>
        </p:txBody>
      </p:sp>
    </p:spTree>
    <p:extLst>
      <p:ext uri="{BB962C8B-B14F-4D97-AF65-F5344CB8AC3E}">
        <p14:creationId xmlns:p14="http://schemas.microsoft.com/office/powerpoint/2010/main" val="28815189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担保项目实施</a:t>
            </a:r>
            <a:r>
              <a:rPr lang="en-US" altLang="zh-CN" dirty="0"/>
              <a:t>——</a:t>
            </a:r>
            <a:r>
              <a:rPr lang="zh-CN" altLang="en-US" dirty="0"/>
              <a:t>反担保</a:t>
            </a:r>
            <a:r>
              <a:rPr lang="zh-CN" altLang="en-US" dirty="0" smtClean="0"/>
              <a:t>措施</a:t>
            </a:r>
            <a:r>
              <a:rPr lang="en-US" altLang="zh-CN" dirty="0" smtClean="0"/>
              <a:t>—</a:t>
            </a:r>
            <a:r>
              <a:rPr lang="zh-CN" altLang="zh-CN" dirty="0"/>
              <a:t>第三人保证反担保</a:t>
            </a:r>
            <a:endParaRPr lang="zh-CN" altLang="en-US" dirty="0"/>
          </a:p>
        </p:txBody>
      </p:sp>
      <p:sp>
        <p:nvSpPr>
          <p:cNvPr id="5" name="圆角矩形 4"/>
          <p:cNvSpPr/>
          <p:nvPr/>
        </p:nvSpPr>
        <p:spPr>
          <a:xfrm>
            <a:off x="521724" y="873882"/>
            <a:ext cx="2978331" cy="3570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应提供的资料</a:t>
            </a:r>
            <a:endParaRPr lang="zh-CN" altLang="en-US" dirty="0"/>
          </a:p>
        </p:txBody>
      </p:sp>
      <p:sp>
        <p:nvSpPr>
          <p:cNvPr id="2" name="文本框 1"/>
          <p:cNvSpPr txBox="1"/>
          <p:nvPr/>
        </p:nvSpPr>
        <p:spPr>
          <a:xfrm>
            <a:off x="627017" y="1532709"/>
            <a:ext cx="8081554" cy="3693319"/>
          </a:xfrm>
          <a:prstGeom prst="rect">
            <a:avLst/>
          </a:prstGeom>
          <a:noFill/>
        </p:spPr>
        <p:txBody>
          <a:bodyPr wrap="square" rtlCol="0">
            <a:spAutoFit/>
          </a:bodyPr>
          <a:lstStyle/>
          <a:p>
            <a:pPr marL="285750" lvl="0" indent="-285750">
              <a:buFont typeface="Arial" panose="020B0604020202020204" pitchFamily="34" charset="0"/>
              <a:buChar char="•"/>
            </a:pPr>
            <a:r>
              <a:rPr lang="zh-CN" altLang="zh-CN" b="1" dirty="0"/>
              <a:t>法人营业执照（年检）及法人代码证（加盖公章）；</a:t>
            </a:r>
            <a:endParaRPr lang="zh-CN" altLang="zh-CN" dirty="0"/>
          </a:p>
          <a:p>
            <a:pPr marL="285750" lvl="0" indent="-285750">
              <a:buFont typeface="Arial" panose="020B0604020202020204" pitchFamily="34" charset="0"/>
              <a:buChar char="•"/>
            </a:pPr>
            <a:r>
              <a:rPr lang="zh-CN" altLang="zh-CN" b="1" dirty="0"/>
              <a:t>法定代表人证明，委托书和法定代表人或受托人身份证；</a:t>
            </a:r>
            <a:endParaRPr lang="zh-CN" altLang="zh-CN" dirty="0"/>
          </a:p>
          <a:p>
            <a:pPr marL="285750" lvl="0" indent="-285750">
              <a:buFont typeface="Arial" panose="020B0604020202020204" pitchFamily="34" charset="0"/>
              <a:buChar char="•"/>
            </a:pPr>
            <a:r>
              <a:rPr lang="zh-CN" altLang="zh-CN" b="1" dirty="0"/>
              <a:t>注册资本验资报告（加盖公章）；</a:t>
            </a:r>
            <a:endParaRPr lang="zh-CN" altLang="zh-CN" dirty="0"/>
          </a:p>
          <a:p>
            <a:pPr marL="285750" lvl="0" indent="-285750">
              <a:buFont typeface="Arial" panose="020B0604020202020204" pitchFamily="34" charset="0"/>
              <a:buChar char="•"/>
            </a:pPr>
            <a:r>
              <a:rPr lang="zh-CN" altLang="zh-CN" b="1" dirty="0"/>
              <a:t>贷款卡信息；</a:t>
            </a:r>
            <a:endParaRPr lang="zh-CN" altLang="zh-CN" dirty="0"/>
          </a:p>
          <a:p>
            <a:pPr marL="285750" lvl="0" indent="-285750">
              <a:buFont typeface="Arial" panose="020B0604020202020204" pitchFamily="34" charset="0"/>
              <a:buChar char="•"/>
            </a:pPr>
            <a:r>
              <a:rPr lang="zh-CN" altLang="zh-CN" b="1" dirty="0"/>
              <a:t>当期的财务报表（月报）和经合法中介机构验证的近两年度的财务报表（附审计报告），主要包括资产负债表，损益表和现金流量表等（加盖公章）；</a:t>
            </a:r>
            <a:endParaRPr lang="zh-CN" altLang="zh-CN" dirty="0"/>
          </a:p>
          <a:p>
            <a:pPr marL="285750" lvl="0" indent="-285750">
              <a:buFont typeface="Arial" panose="020B0604020202020204" pitchFamily="34" charset="0"/>
              <a:buChar char="•"/>
            </a:pPr>
            <a:r>
              <a:rPr lang="zh-CN" altLang="zh-CN" b="1" dirty="0"/>
              <a:t>公司章程；</a:t>
            </a:r>
            <a:endParaRPr lang="zh-CN" altLang="zh-CN" dirty="0"/>
          </a:p>
          <a:p>
            <a:pPr marL="285750" lvl="0" indent="-285750">
              <a:buFont typeface="Arial" panose="020B0604020202020204" pitchFamily="34" charset="0"/>
              <a:buChar char="•"/>
            </a:pPr>
            <a:r>
              <a:rPr lang="zh-CN" altLang="zh-CN" b="1" dirty="0"/>
              <a:t>对外提供担保的董事会</a:t>
            </a:r>
            <a:r>
              <a:rPr lang="en-US" altLang="zh-CN" b="1" dirty="0"/>
              <a:t>/</a:t>
            </a:r>
            <a:r>
              <a:rPr lang="zh-CN" altLang="zh-CN" b="1" dirty="0"/>
              <a:t>股东会决议；</a:t>
            </a:r>
            <a:endParaRPr lang="zh-CN" altLang="zh-CN" dirty="0"/>
          </a:p>
          <a:p>
            <a:pPr marL="285750" lvl="0" indent="-285750">
              <a:buFont typeface="Arial" panose="020B0604020202020204" pitchFamily="34" charset="0"/>
              <a:buChar char="•"/>
            </a:pPr>
            <a:r>
              <a:rPr lang="zh-CN" altLang="zh-CN" b="1" dirty="0"/>
              <a:t>主要存货，长期投资，固定资产，借款明细表，应收账款账龄分析表和或有负债表；</a:t>
            </a:r>
            <a:endParaRPr lang="zh-CN" altLang="zh-CN" dirty="0"/>
          </a:p>
          <a:p>
            <a:pPr marL="285750" lvl="0" indent="-285750">
              <a:buFont typeface="Arial" panose="020B0604020202020204" pitchFamily="34" charset="0"/>
              <a:buChar char="•"/>
            </a:pPr>
            <a:r>
              <a:rPr lang="zh-CN" altLang="zh-CN" b="1" dirty="0"/>
              <a:t>财产抵，质押情况，对外提供担保情况；</a:t>
            </a:r>
            <a:endParaRPr lang="zh-CN" altLang="zh-CN" dirty="0"/>
          </a:p>
          <a:p>
            <a:pPr marL="285750" lvl="0" indent="-285750">
              <a:buFont typeface="Arial" panose="020B0604020202020204" pitchFamily="34" charset="0"/>
              <a:buChar char="•"/>
            </a:pPr>
            <a:r>
              <a:rPr lang="zh-CN" altLang="zh-CN" b="1" dirty="0"/>
              <a:t>其他有关材料。</a:t>
            </a:r>
            <a:endParaRPr lang="zh-CN" altLang="zh-CN" dirty="0"/>
          </a:p>
          <a:p>
            <a:pPr marL="285750" indent="-285750">
              <a:buFont typeface="Arial" panose="020B0604020202020204" pitchFamily="34" charset="0"/>
              <a:buChar char="•"/>
            </a:pPr>
            <a:endParaRPr lang="zh-CN" altLang="en-US" dirty="0"/>
          </a:p>
        </p:txBody>
      </p:sp>
    </p:spTree>
    <p:extLst>
      <p:ext uri="{BB962C8B-B14F-4D97-AF65-F5344CB8AC3E}">
        <p14:creationId xmlns:p14="http://schemas.microsoft.com/office/powerpoint/2010/main" val="28478951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担保项目实施</a:t>
            </a:r>
            <a:r>
              <a:rPr lang="en-US" altLang="zh-CN" dirty="0"/>
              <a:t>——</a:t>
            </a:r>
            <a:r>
              <a:rPr lang="zh-CN" altLang="en-US" dirty="0"/>
              <a:t>反担保</a:t>
            </a:r>
            <a:r>
              <a:rPr lang="zh-CN" altLang="en-US" dirty="0" smtClean="0"/>
              <a:t>措施</a:t>
            </a:r>
            <a:r>
              <a:rPr lang="en-US" altLang="zh-CN" dirty="0" smtClean="0"/>
              <a:t>—</a:t>
            </a:r>
            <a:r>
              <a:rPr lang="zh-CN" altLang="zh-CN" dirty="0"/>
              <a:t>第三人保证反担保</a:t>
            </a:r>
            <a:endParaRPr lang="zh-CN" altLang="en-US" dirty="0"/>
          </a:p>
        </p:txBody>
      </p:sp>
      <p:sp>
        <p:nvSpPr>
          <p:cNvPr id="5" name="圆角矩形 4"/>
          <p:cNvSpPr/>
          <p:nvPr/>
        </p:nvSpPr>
        <p:spPr>
          <a:xfrm>
            <a:off x="521724" y="873882"/>
            <a:ext cx="2978331" cy="3570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应提供的资料</a:t>
            </a:r>
            <a:endParaRPr lang="zh-CN" altLang="en-US" dirty="0"/>
          </a:p>
        </p:txBody>
      </p:sp>
      <p:sp>
        <p:nvSpPr>
          <p:cNvPr id="2" name="文本框 1"/>
          <p:cNvSpPr txBox="1"/>
          <p:nvPr/>
        </p:nvSpPr>
        <p:spPr>
          <a:xfrm>
            <a:off x="627017" y="1532709"/>
            <a:ext cx="8081554" cy="3693319"/>
          </a:xfrm>
          <a:prstGeom prst="rect">
            <a:avLst/>
          </a:prstGeom>
          <a:noFill/>
        </p:spPr>
        <p:txBody>
          <a:bodyPr wrap="square" rtlCol="0">
            <a:spAutoFit/>
          </a:bodyPr>
          <a:lstStyle/>
          <a:p>
            <a:pPr marL="285750" lvl="0" indent="-285750">
              <a:buFont typeface="Arial" panose="020B0604020202020204" pitchFamily="34" charset="0"/>
              <a:buChar char="•"/>
            </a:pPr>
            <a:r>
              <a:rPr lang="zh-CN" altLang="zh-CN" b="1" dirty="0"/>
              <a:t>法人营业执照（年检）及法人代码证（加盖公章）；</a:t>
            </a:r>
            <a:endParaRPr lang="zh-CN" altLang="zh-CN" dirty="0"/>
          </a:p>
          <a:p>
            <a:pPr marL="285750" lvl="0" indent="-285750">
              <a:buFont typeface="Arial" panose="020B0604020202020204" pitchFamily="34" charset="0"/>
              <a:buChar char="•"/>
            </a:pPr>
            <a:r>
              <a:rPr lang="zh-CN" altLang="zh-CN" b="1" dirty="0"/>
              <a:t>法定代表人证明，委托书和法定代表人或受托人身份证；</a:t>
            </a:r>
            <a:endParaRPr lang="zh-CN" altLang="zh-CN" dirty="0"/>
          </a:p>
          <a:p>
            <a:pPr marL="285750" lvl="0" indent="-285750">
              <a:buFont typeface="Arial" panose="020B0604020202020204" pitchFamily="34" charset="0"/>
              <a:buChar char="•"/>
            </a:pPr>
            <a:r>
              <a:rPr lang="zh-CN" altLang="zh-CN" b="1" dirty="0"/>
              <a:t>注册资本验资报告（加盖公章）；</a:t>
            </a:r>
            <a:endParaRPr lang="zh-CN" altLang="zh-CN" dirty="0"/>
          </a:p>
          <a:p>
            <a:pPr marL="285750" lvl="0" indent="-285750">
              <a:buFont typeface="Arial" panose="020B0604020202020204" pitchFamily="34" charset="0"/>
              <a:buChar char="•"/>
            </a:pPr>
            <a:r>
              <a:rPr lang="zh-CN" altLang="zh-CN" b="1" dirty="0"/>
              <a:t>贷款卡信息；</a:t>
            </a:r>
            <a:endParaRPr lang="zh-CN" altLang="zh-CN" dirty="0"/>
          </a:p>
          <a:p>
            <a:pPr marL="285750" lvl="0" indent="-285750">
              <a:buFont typeface="Arial" panose="020B0604020202020204" pitchFamily="34" charset="0"/>
              <a:buChar char="•"/>
            </a:pPr>
            <a:r>
              <a:rPr lang="zh-CN" altLang="zh-CN" b="1" dirty="0"/>
              <a:t>当期的财务报表（月报）和经合法中介机构验证的近两年度的财务报表（附审计报告），主要包括资产负债表，损益表和现金流量表等（加盖公章）；</a:t>
            </a:r>
            <a:endParaRPr lang="zh-CN" altLang="zh-CN" dirty="0"/>
          </a:p>
          <a:p>
            <a:pPr marL="285750" lvl="0" indent="-285750">
              <a:buFont typeface="Arial" panose="020B0604020202020204" pitchFamily="34" charset="0"/>
              <a:buChar char="•"/>
            </a:pPr>
            <a:r>
              <a:rPr lang="zh-CN" altLang="zh-CN" b="1" dirty="0"/>
              <a:t>公司章程；</a:t>
            </a:r>
            <a:endParaRPr lang="zh-CN" altLang="zh-CN" dirty="0"/>
          </a:p>
          <a:p>
            <a:pPr marL="285750" lvl="0" indent="-285750">
              <a:buFont typeface="Arial" panose="020B0604020202020204" pitchFamily="34" charset="0"/>
              <a:buChar char="•"/>
            </a:pPr>
            <a:r>
              <a:rPr lang="zh-CN" altLang="zh-CN" b="1" dirty="0"/>
              <a:t>对外提供担保的董事会</a:t>
            </a:r>
            <a:r>
              <a:rPr lang="en-US" altLang="zh-CN" b="1" dirty="0"/>
              <a:t>/</a:t>
            </a:r>
            <a:r>
              <a:rPr lang="zh-CN" altLang="zh-CN" b="1" dirty="0"/>
              <a:t>股东会决议；</a:t>
            </a:r>
            <a:endParaRPr lang="zh-CN" altLang="zh-CN" dirty="0"/>
          </a:p>
          <a:p>
            <a:pPr marL="285750" lvl="0" indent="-285750">
              <a:buFont typeface="Arial" panose="020B0604020202020204" pitchFamily="34" charset="0"/>
              <a:buChar char="•"/>
            </a:pPr>
            <a:r>
              <a:rPr lang="zh-CN" altLang="zh-CN" b="1" dirty="0"/>
              <a:t>主要存货，长期投资，固定资产，借款明细表，应收账款账龄分析表和或有负债表；</a:t>
            </a:r>
            <a:endParaRPr lang="zh-CN" altLang="zh-CN" dirty="0"/>
          </a:p>
          <a:p>
            <a:pPr marL="285750" lvl="0" indent="-285750">
              <a:buFont typeface="Arial" panose="020B0604020202020204" pitchFamily="34" charset="0"/>
              <a:buChar char="•"/>
            </a:pPr>
            <a:r>
              <a:rPr lang="zh-CN" altLang="zh-CN" b="1" dirty="0"/>
              <a:t>财产抵，质押情况，对外提供担保情况；</a:t>
            </a:r>
            <a:endParaRPr lang="zh-CN" altLang="zh-CN" dirty="0"/>
          </a:p>
          <a:p>
            <a:pPr marL="285750" lvl="0" indent="-285750">
              <a:buFont typeface="Arial" panose="020B0604020202020204" pitchFamily="34" charset="0"/>
              <a:buChar char="•"/>
            </a:pPr>
            <a:r>
              <a:rPr lang="zh-CN" altLang="zh-CN" b="1" dirty="0"/>
              <a:t>其他有关材料。</a:t>
            </a:r>
            <a:endParaRPr lang="zh-CN" altLang="zh-CN" dirty="0"/>
          </a:p>
          <a:p>
            <a:pPr marL="285750" indent="-285750">
              <a:buFont typeface="Arial" panose="020B0604020202020204" pitchFamily="34" charset="0"/>
              <a:buChar char="•"/>
            </a:pPr>
            <a:endParaRPr lang="zh-CN" altLang="en-US" dirty="0"/>
          </a:p>
        </p:txBody>
      </p:sp>
    </p:spTree>
    <p:extLst>
      <p:ext uri="{BB962C8B-B14F-4D97-AF65-F5344CB8AC3E}">
        <p14:creationId xmlns:p14="http://schemas.microsoft.com/office/powerpoint/2010/main" val="14186554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21724" y="316720"/>
            <a:ext cx="8491647" cy="871335"/>
          </a:xfrm>
        </p:spPr>
        <p:txBody>
          <a:bodyPr/>
          <a:lstStyle/>
          <a:p>
            <a:r>
              <a:rPr lang="en-US" altLang="zh-CN" dirty="0"/>
              <a:t>4.</a:t>
            </a:r>
            <a:r>
              <a:rPr lang="zh-CN" altLang="zh-CN" dirty="0"/>
              <a:t>担保项目</a:t>
            </a:r>
            <a:r>
              <a:rPr lang="zh-CN" altLang="zh-CN" dirty="0" smtClean="0"/>
              <a:t>实施</a:t>
            </a:r>
            <a:r>
              <a:rPr lang="en-US" altLang="zh-CN" dirty="0" smtClean="0"/>
              <a:t>——</a:t>
            </a:r>
            <a:r>
              <a:rPr lang="zh-CN" altLang="zh-CN" dirty="0"/>
              <a:t>项目实施阶段的几个要求</a:t>
            </a:r>
            <a:r>
              <a:rPr lang="zh-CN" altLang="en-US" dirty="0"/>
              <a:t/>
            </a:r>
            <a:br>
              <a:rPr lang="zh-CN" altLang="en-US" dirty="0"/>
            </a:br>
            <a:r>
              <a:rPr lang="zh-CN" altLang="en-US" dirty="0"/>
              <a:t/>
            </a:r>
            <a:br>
              <a:rPr lang="zh-CN" altLang="en-US" dirty="0"/>
            </a:br>
            <a:endParaRPr lang="zh-CN" altLang="en-US" dirty="0"/>
          </a:p>
        </p:txBody>
      </p:sp>
      <p:sp>
        <p:nvSpPr>
          <p:cNvPr id="4" name="圆角矩形 3"/>
          <p:cNvSpPr/>
          <p:nvPr/>
        </p:nvSpPr>
        <p:spPr>
          <a:xfrm>
            <a:off x="635726" y="975361"/>
            <a:ext cx="3326674" cy="2538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600" b="1" dirty="0" smtClean="0"/>
              <a:t>设计</a:t>
            </a:r>
            <a:r>
              <a:rPr lang="zh-CN" altLang="zh-CN" sz="1600" b="1" dirty="0"/>
              <a:t>反担保方案的原则</a:t>
            </a:r>
            <a:endParaRPr lang="zh-CN" altLang="zh-CN" sz="1600" dirty="0"/>
          </a:p>
        </p:txBody>
      </p:sp>
      <p:sp>
        <p:nvSpPr>
          <p:cNvPr id="8" name="文本框 7"/>
          <p:cNvSpPr txBox="1"/>
          <p:nvPr/>
        </p:nvSpPr>
        <p:spPr>
          <a:xfrm>
            <a:off x="618305" y="1329305"/>
            <a:ext cx="7341325" cy="830997"/>
          </a:xfrm>
          <a:prstGeom prst="rect">
            <a:avLst/>
          </a:prstGeom>
          <a:noFill/>
        </p:spPr>
        <p:txBody>
          <a:bodyPr wrap="square" rtlCol="0">
            <a:spAutoFit/>
          </a:bodyPr>
          <a:lstStyle/>
          <a:p>
            <a:r>
              <a:rPr lang="zh-CN" altLang="zh-CN" sz="1600" b="1" dirty="0"/>
              <a:t>项目经理（</a:t>
            </a:r>
            <a:r>
              <a:rPr lang="en-US" altLang="zh-CN" sz="1600" b="1" dirty="0"/>
              <a:t>A</a:t>
            </a:r>
            <a:r>
              <a:rPr lang="zh-CN" altLang="zh-CN" sz="1600" b="1" dirty="0"/>
              <a:t>角）设计反担保方案的原则：要落实反担保措施的可操作性以及制约性，不能提出无操作性，无制约性的反担保措施，积极创新和开拓新的反担保措施，不能有效监管的动产不能想当然地设计为质押反担保</a:t>
            </a:r>
            <a:r>
              <a:rPr lang="zh-CN" altLang="zh-CN" sz="1600" b="1" dirty="0" smtClean="0"/>
              <a:t>。</a:t>
            </a:r>
            <a:endParaRPr lang="zh-CN" altLang="zh-CN" sz="1600" dirty="0"/>
          </a:p>
        </p:txBody>
      </p:sp>
      <p:sp>
        <p:nvSpPr>
          <p:cNvPr id="9" name="圆角矩形 8"/>
          <p:cNvSpPr/>
          <p:nvPr/>
        </p:nvSpPr>
        <p:spPr>
          <a:xfrm>
            <a:off x="635723" y="2184659"/>
            <a:ext cx="3326675" cy="2641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600" b="1"/>
              <a:t>存货抵押</a:t>
            </a:r>
            <a:endParaRPr lang="zh-CN" altLang="zh-CN" sz="1600" dirty="0"/>
          </a:p>
        </p:txBody>
      </p:sp>
      <p:sp>
        <p:nvSpPr>
          <p:cNvPr id="10" name="文本框 9"/>
          <p:cNvSpPr txBox="1"/>
          <p:nvPr/>
        </p:nvSpPr>
        <p:spPr>
          <a:xfrm>
            <a:off x="618305" y="2508269"/>
            <a:ext cx="7341325" cy="1077218"/>
          </a:xfrm>
          <a:prstGeom prst="rect">
            <a:avLst/>
          </a:prstGeom>
          <a:noFill/>
        </p:spPr>
        <p:txBody>
          <a:bodyPr wrap="square" rtlCol="0">
            <a:spAutoFit/>
          </a:bodyPr>
          <a:lstStyle/>
          <a:p>
            <a:r>
              <a:rPr lang="zh-CN" altLang="zh-CN" sz="1600" b="1" dirty="0"/>
              <a:t>对于以存货方式抵押的反担保方式，前提是存货有严格的出入库手续，我可能有效控制货物的进出库。最好要做到具有独立第三方仓库作为监管库，我们应该聘请物流公司或保安公司作为申保方仓库的监管人，按拟订的最低库存量监管进出库货物，以确保最低库存量</a:t>
            </a:r>
            <a:endParaRPr lang="zh-CN" altLang="zh-CN" sz="1600" dirty="0"/>
          </a:p>
        </p:txBody>
      </p:sp>
      <p:sp>
        <p:nvSpPr>
          <p:cNvPr id="13" name="圆角矩形 12"/>
          <p:cNvSpPr/>
          <p:nvPr/>
        </p:nvSpPr>
        <p:spPr>
          <a:xfrm>
            <a:off x="635722" y="3641199"/>
            <a:ext cx="3326676" cy="2308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600" b="1"/>
              <a:t>存货抵押</a:t>
            </a:r>
            <a:endParaRPr lang="zh-CN" altLang="zh-CN" sz="1600" dirty="0"/>
          </a:p>
        </p:txBody>
      </p:sp>
      <p:sp>
        <p:nvSpPr>
          <p:cNvPr id="14" name="文本框 13"/>
          <p:cNvSpPr txBox="1"/>
          <p:nvPr/>
        </p:nvSpPr>
        <p:spPr>
          <a:xfrm>
            <a:off x="618304" y="3987229"/>
            <a:ext cx="7341325" cy="1323439"/>
          </a:xfrm>
          <a:prstGeom prst="rect">
            <a:avLst/>
          </a:prstGeom>
          <a:noFill/>
        </p:spPr>
        <p:txBody>
          <a:bodyPr wrap="square" rtlCol="0">
            <a:spAutoFit/>
          </a:bodyPr>
          <a:lstStyle/>
          <a:p>
            <a:r>
              <a:rPr lang="zh-CN" altLang="zh-CN" sz="1600" b="1" dirty="0"/>
              <a:t>以机器设备等动产做抵押的反担保措施，要挑选通用，易于变现，单体价值高的设备作抵押物，不能把企业账面有余额的所有设备不加选择地均设为抵押反担保物。设备抵押要到工商部门做相应的抵押登记，并且要作好保后监管，不定期关注被抵押设备的完好性，关注设备的保值率，如果设备发生比较大的贬值，我们应该采取进一步的措施要求企业提供保值措施。</a:t>
            </a:r>
            <a:endParaRPr lang="zh-CN" altLang="zh-CN" sz="1600" dirty="0"/>
          </a:p>
        </p:txBody>
      </p:sp>
      <p:sp>
        <p:nvSpPr>
          <p:cNvPr id="17" name="圆角矩形 16"/>
          <p:cNvSpPr/>
          <p:nvPr/>
        </p:nvSpPr>
        <p:spPr>
          <a:xfrm>
            <a:off x="635722" y="5481541"/>
            <a:ext cx="4580712" cy="2308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600" b="1" dirty="0" smtClean="0"/>
              <a:t>格</a:t>
            </a:r>
            <a:r>
              <a:rPr lang="zh-CN" altLang="zh-CN" sz="1600" b="1" dirty="0"/>
              <a:t>执行公司其他规范质</a:t>
            </a:r>
            <a:r>
              <a:rPr lang="en-US" altLang="zh-CN" sz="1600" b="1" dirty="0"/>
              <a:t>/</a:t>
            </a:r>
            <a:r>
              <a:rPr lang="zh-CN" altLang="zh-CN" sz="1600" b="1" dirty="0"/>
              <a:t>抵押反担保措施的规定。</a:t>
            </a:r>
            <a:endParaRPr lang="zh-CN" altLang="zh-CN" sz="1600" dirty="0"/>
          </a:p>
        </p:txBody>
      </p:sp>
    </p:spTree>
    <p:extLst>
      <p:ext uri="{BB962C8B-B14F-4D97-AF65-F5344CB8AC3E}">
        <p14:creationId xmlns:p14="http://schemas.microsoft.com/office/powerpoint/2010/main" val="8372358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2353" y="1370936"/>
            <a:ext cx="7929773" cy="3094016"/>
          </a:xfrm>
        </p:spPr>
        <p:txBody>
          <a:bodyPr/>
          <a:lstStyle/>
          <a:p>
            <a:pPr lvl="0"/>
            <a:r>
              <a:rPr lang="zh-CN" altLang="zh-CN" dirty="0"/>
              <a:t>产品</a:t>
            </a:r>
            <a:r>
              <a:rPr lang="zh-CN" altLang="zh-CN" dirty="0">
                <a:solidFill>
                  <a:srgbClr val="FF0000"/>
                </a:solidFill>
              </a:rPr>
              <a:t>毛利率</a:t>
            </a:r>
            <a:r>
              <a:rPr lang="en-US" altLang="zh-CN" dirty="0">
                <a:solidFill>
                  <a:srgbClr val="FF0000"/>
                </a:solidFill>
              </a:rPr>
              <a:t>25%</a:t>
            </a:r>
            <a:r>
              <a:rPr lang="zh-CN" altLang="zh-CN" dirty="0"/>
              <a:t>以上；</a:t>
            </a:r>
          </a:p>
          <a:p>
            <a:pPr lvl="0"/>
            <a:r>
              <a:rPr lang="zh-CN" altLang="zh-CN" dirty="0"/>
              <a:t>公司的</a:t>
            </a:r>
            <a:r>
              <a:rPr lang="zh-CN" altLang="zh-CN" dirty="0">
                <a:solidFill>
                  <a:srgbClr val="FF0000"/>
                </a:solidFill>
              </a:rPr>
              <a:t>利润率</a:t>
            </a:r>
            <a:r>
              <a:rPr lang="en-US" altLang="zh-CN" dirty="0">
                <a:solidFill>
                  <a:srgbClr val="FF0000"/>
                </a:solidFill>
              </a:rPr>
              <a:t>15%</a:t>
            </a:r>
            <a:r>
              <a:rPr lang="zh-CN" altLang="zh-CN" dirty="0"/>
              <a:t>以上；</a:t>
            </a:r>
          </a:p>
          <a:p>
            <a:pPr lvl="0"/>
            <a:r>
              <a:rPr lang="zh-CN" altLang="zh-CN" dirty="0"/>
              <a:t>公司</a:t>
            </a:r>
            <a:r>
              <a:rPr lang="zh-CN" altLang="zh-CN" dirty="0">
                <a:solidFill>
                  <a:srgbClr val="FF0000"/>
                </a:solidFill>
              </a:rPr>
              <a:t>连续</a:t>
            </a:r>
            <a:r>
              <a:rPr lang="en-US" altLang="zh-CN" dirty="0">
                <a:solidFill>
                  <a:srgbClr val="FF0000"/>
                </a:solidFill>
              </a:rPr>
              <a:t>3</a:t>
            </a:r>
            <a:r>
              <a:rPr lang="zh-CN" altLang="zh-CN" dirty="0">
                <a:solidFill>
                  <a:srgbClr val="FF0000"/>
                </a:solidFill>
              </a:rPr>
              <a:t>年收入保持</a:t>
            </a:r>
            <a:r>
              <a:rPr lang="en-US" altLang="zh-CN" dirty="0">
                <a:solidFill>
                  <a:srgbClr val="FF0000"/>
                </a:solidFill>
              </a:rPr>
              <a:t>15%</a:t>
            </a:r>
            <a:r>
              <a:rPr lang="zh-CN" altLang="zh-CN" dirty="0">
                <a:solidFill>
                  <a:srgbClr val="FF0000"/>
                </a:solidFill>
              </a:rPr>
              <a:t>以上</a:t>
            </a:r>
            <a:r>
              <a:rPr lang="zh-CN" altLang="zh-CN" dirty="0"/>
              <a:t>的增长；</a:t>
            </a:r>
          </a:p>
          <a:p>
            <a:pPr lvl="0"/>
            <a:r>
              <a:rPr lang="zh-CN" altLang="zh-CN" dirty="0"/>
              <a:t>公司的控制人</a:t>
            </a:r>
            <a:r>
              <a:rPr lang="zh-CN" altLang="zh-CN" dirty="0" smtClean="0"/>
              <a:t>具有</a:t>
            </a:r>
            <a:r>
              <a:rPr lang="zh-CN" altLang="en-US" dirty="0" smtClean="0">
                <a:solidFill>
                  <a:srgbClr val="FF0000"/>
                </a:solidFill>
              </a:rPr>
              <a:t>良好</a:t>
            </a:r>
            <a:r>
              <a:rPr lang="zh-CN" altLang="zh-CN" dirty="0" smtClean="0">
                <a:solidFill>
                  <a:srgbClr val="FF0000"/>
                </a:solidFill>
              </a:rPr>
              <a:t>的</a:t>
            </a:r>
            <a:r>
              <a:rPr lang="zh-CN" altLang="zh-CN" dirty="0">
                <a:solidFill>
                  <a:srgbClr val="FF0000"/>
                </a:solidFill>
              </a:rPr>
              <a:t>个人信用记录</a:t>
            </a:r>
            <a:r>
              <a:rPr lang="zh-CN" altLang="zh-CN" dirty="0"/>
              <a:t>；</a:t>
            </a:r>
          </a:p>
          <a:p>
            <a:pPr lvl="0"/>
            <a:r>
              <a:rPr lang="zh-CN" altLang="zh-CN" dirty="0"/>
              <a:t>企业与银行合作良好，无不良记录，</a:t>
            </a:r>
            <a:r>
              <a:rPr lang="zh-CN" altLang="zh-CN" dirty="0">
                <a:solidFill>
                  <a:srgbClr val="FF0000"/>
                </a:solidFill>
              </a:rPr>
              <a:t>银行信用等级较高</a:t>
            </a:r>
            <a:r>
              <a:rPr lang="zh-CN" altLang="zh-CN" dirty="0"/>
              <a:t>；</a:t>
            </a:r>
          </a:p>
          <a:p>
            <a:pPr lvl="0"/>
            <a:r>
              <a:rPr lang="zh-CN" altLang="zh-CN" dirty="0"/>
              <a:t>公司主营业务突出，市场占有率较高，该公司处于产业的上升阶段；</a:t>
            </a:r>
          </a:p>
          <a:p>
            <a:pPr lvl="0"/>
            <a:r>
              <a:rPr lang="zh-CN" altLang="zh-CN" dirty="0"/>
              <a:t>关联方较少，核心竞争力明显。</a:t>
            </a:r>
          </a:p>
          <a:p>
            <a:pPr marL="0" indent="0">
              <a:buNone/>
            </a:pPr>
            <a:endParaRPr lang="zh-CN" altLang="zh-CN" dirty="0"/>
          </a:p>
        </p:txBody>
      </p:sp>
      <p:sp>
        <p:nvSpPr>
          <p:cNvPr id="3" name="标题 2"/>
          <p:cNvSpPr>
            <a:spLocks noGrp="1"/>
          </p:cNvSpPr>
          <p:nvPr>
            <p:ph type="title"/>
          </p:nvPr>
        </p:nvSpPr>
        <p:spPr/>
        <p:txBody>
          <a:bodyPr/>
          <a:lstStyle/>
          <a:p>
            <a:r>
              <a:rPr lang="en-US" altLang="zh-CN" dirty="0"/>
              <a:t>4.</a:t>
            </a:r>
            <a:r>
              <a:rPr lang="zh-CN" altLang="zh-CN" dirty="0"/>
              <a:t>担保项目实施</a:t>
            </a:r>
            <a:r>
              <a:rPr lang="en-US" altLang="zh-CN" dirty="0" smtClean="0"/>
              <a:t>——</a:t>
            </a:r>
            <a:r>
              <a:rPr lang="zh-CN" altLang="zh-CN" dirty="0"/>
              <a:t>划分优质客户的标准</a:t>
            </a:r>
            <a:endParaRPr lang="zh-CN" altLang="en-US" dirty="0"/>
          </a:p>
        </p:txBody>
      </p:sp>
      <p:sp>
        <p:nvSpPr>
          <p:cNvPr id="4" name="圆角矩形 3"/>
          <p:cNvSpPr/>
          <p:nvPr/>
        </p:nvSpPr>
        <p:spPr>
          <a:xfrm>
            <a:off x="196625" y="4850675"/>
            <a:ext cx="8657110" cy="766354"/>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algn="ctr"/>
            <a:r>
              <a:rPr lang="zh-CN" altLang="zh-CN" b="1" dirty="0">
                <a:solidFill>
                  <a:srgbClr val="FF0000"/>
                </a:solidFill>
              </a:rPr>
              <a:t>对于这样的客户，由于抵押物等担保措施不足，我们可以适当放宽反担保条件要求</a:t>
            </a:r>
            <a:endParaRPr lang="zh-CN" altLang="en-US" b="1" dirty="0">
              <a:solidFill>
                <a:srgbClr val="FF0000"/>
              </a:solidFill>
            </a:endParaRPr>
          </a:p>
        </p:txBody>
      </p:sp>
    </p:spTree>
    <p:extLst>
      <p:ext uri="{BB962C8B-B14F-4D97-AF65-F5344CB8AC3E}">
        <p14:creationId xmlns:p14="http://schemas.microsoft.com/office/powerpoint/2010/main" val="25186118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2353" y="1486693"/>
            <a:ext cx="7929773" cy="2571502"/>
          </a:xfrm>
        </p:spPr>
        <p:txBody>
          <a:bodyPr>
            <a:normAutofit/>
          </a:bodyPr>
          <a:lstStyle/>
          <a:p>
            <a:pPr>
              <a:lnSpc>
                <a:spcPct val="150000"/>
              </a:lnSpc>
            </a:pPr>
            <a:r>
              <a:rPr lang="zh-CN" altLang="zh-CN" sz="1800" dirty="0"/>
              <a:t>合同文书签定后由公司规定的用印审核部门进行用印前审核，审核程序及要求执行集团关于用印审核程序的相关规定</a:t>
            </a:r>
            <a:r>
              <a:rPr lang="zh-CN" altLang="zh-CN" sz="1800" dirty="0" smtClean="0"/>
              <a:t>。</a:t>
            </a:r>
            <a:endParaRPr lang="en-US" altLang="zh-CN" sz="1800" dirty="0" smtClean="0"/>
          </a:p>
          <a:p>
            <a:pPr>
              <a:lnSpc>
                <a:spcPct val="150000"/>
              </a:lnSpc>
            </a:pPr>
            <a:r>
              <a:rPr lang="zh-CN" altLang="zh-CN" sz="1800" dirty="0" smtClean="0"/>
              <a:t>与</a:t>
            </a:r>
            <a:r>
              <a:rPr lang="zh-CN" altLang="zh-CN" sz="1800" dirty="0"/>
              <a:t>银行正式签署</a:t>
            </a:r>
            <a:r>
              <a:rPr lang="zh-CN" altLang="zh-CN" sz="1800" dirty="0">
                <a:solidFill>
                  <a:srgbClr val="FF0000"/>
                </a:solidFill>
              </a:rPr>
              <a:t>《保证合同》</a:t>
            </a:r>
            <a:r>
              <a:rPr lang="zh-CN" altLang="zh-CN" sz="1800" dirty="0"/>
              <a:t>前落实全部反担保手续，抵押登记手续不能事前落的，可以显出担保合同后办理登记，但必须与银行约定见我公司放款通知书才可放款</a:t>
            </a:r>
            <a:endParaRPr lang="zh-CN" altLang="en-US" sz="1800" dirty="0"/>
          </a:p>
        </p:txBody>
      </p:sp>
      <p:sp>
        <p:nvSpPr>
          <p:cNvPr id="3" name="标题 2"/>
          <p:cNvSpPr>
            <a:spLocks noGrp="1"/>
          </p:cNvSpPr>
          <p:nvPr>
            <p:ph type="title"/>
          </p:nvPr>
        </p:nvSpPr>
        <p:spPr/>
        <p:txBody>
          <a:bodyPr/>
          <a:lstStyle/>
          <a:p>
            <a:r>
              <a:rPr lang="en-US" altLang="zh-CN" dirty="0"/>
              <a:t>4.</a:t>
            </a:r>
            <a:r>
              <a:rPr lang="zh-CN" altLang="zh-CN" dirty="0"/>
              <a:t>担保项目实施</a:t>
            </a:r>
            <a:r>
              <a:rPr lang="en-US" altLang="zh-CN" dirty="0"/>
              <a:t>——</a:t>
            </a:r>
            <a:r>
              <a:rPr lang="zh-CN" altLang="zh-CN" dirty="0" smtClean="0"/>
              <a:t>合同</a:t>
            </a:r>
            <a:r>
              <a:rPr lang="zh-CN" altLang="zh-CN" dirty="0"/>
              <a:t>文书用印审核</a:t>
            </a:r>
            <a:endParaRPr lang="zh-CN" altLang="en-US" dirty="0"/>
          </a:p>
        </p:txBody>
      </p:sp>
      <p:sp>
        <p:nvSpPr>
          <p:cNvPr id="4" name="圆角矩形 3"/>
          <p:cNvSpPr/>
          <p:nvPr/>
        </p:nvSpPr>
        <p:spPr>
          <a:xfrm>
            <a:off x="652352" y="962870"/>
            <a:ext cx="2612571" cy="450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合同文书用印审核</a:t>
            </a:r>
            <a:endParaRPr lang="zh-CN" altLang="en-US" b="1"/>
          </a:p>
        </p:txBody>
      </p:sp>
      <p:sp>
        <p:nvSpPr>
          <p:cNvPr id="5" name="圆角矩形 4"/>
          <p:cNvSpPr/>
          <p:nvPr/>
        </p:nvSpPr>
        <p:spPr>
          <a:xfrm>
            <a:off x="652352" y="4058195"/>
            <a:ext cx="2612571" cy="450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项目资料归档</a:t>
            </a:r>
            <a:endParaRPr lang="zh-CN" altLang="en-US"/>
          </a:p>
        </p:txBody>
      </p:sp>
      <p:sp>
        <p:nvSpPr>
          <p:cNvPr id="6" name="文本框 5"/>
          <p:cNvSpPr txBox="1"/>
          <p:nvPr/>
        </p:nvSpPr>
        <p:spPr>
          <a:xfrm>
            <a:off x="696290" y="4637959"/>
            <a:ext cx="7841897" cy="923330"/>
          </a:xfrm>
          <a:prstGeom prst="rect">
            <a:avLst/>
          </a:prstGeom>
          <a:noFill/>
        </p:spPr>
        <p:txBody>
          <a:bodyPr wrap="square" rtlCol="0">
            <a:spAutoFit/>
          </a:bodyPr>
          <a:lstStyle/>
          <a:p>
            <a:pPr>
              <a:lnSpc>
                <a:spcPct val="150000"/>
              </a:lnSpc>
            </a:pPr>
            <a:r>
              <a:rPr lang="zh-CN" altLang="zh-CN" b="1" dirty="0"/>
              <a:t>办理完签约手续的项目资料应由项目调查人整理，造册，移交各机构档案管理人员统一管理，归档按公司相关档案管理办法规定执行</a:t>
            </a:r>
            <a:endParaRPr lang="zh-CN" altLang="en-US" dirty="0"/>
          </a:p>
        </p:txBody>
      </p:sp>
    </p:spTree>
    <p:extLst>
      <p:ext uri="{BB962C8B-B14F-4D97-AF65-F5344CB8AC3E}">
        <p14:creationId xmlns:p14="http://schemas.microsoft.com/office/powerpoint/2010/main" val="39057474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5.</a:t>
            </a:r>
            <a:r>
              <a:rPr lang="zh-CN" altLang="zh-CN" dirty="0"/>
              <a:t>担保项目后期管理</a:t>
            </a:r>
            <a:r>
              <a:rPr lang="zh-CN" altLang="en-US" dirty="0"/>
              <a:t/>
            </a:r>
            <a:br>
              <a:rPr lang="zh-CN" altLang="en-US" dirty="0"/>
            </a:br>
            <a:endParaRPr lang="zh-CN" altLang="en-US" dirty="0"/>
          </a:p>
        </p:txBody>
      </p:sp>
      <p:sp>
        <p:nvSpPr>
          <p:cNvPr id="4" name="圆角矩形 3"/>
          <p:cNvSpPr/>
          <p:nvPr/>
        </p:nvSpPr>
        <p:spPr>
          <a:xfrm>
            <a:off x="714103" y="1001486"/>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保后管理工作概念及原则</a:t>
            </a:r>
            <a:endParaRPr lang="zh-CN" altLang="en-US"/>
          </a:p>
        </p:txBody>
      </p:sp>
      <p:sp>
        <p:nvSpPr>
          <p:cNvPr id="5" name="文本框 4"/>
          <p:cNvSpPr txBox="1"/>
          <p:nvPr/>
        </p:nvSpPr>
        <p:spPr>
          <a:xfrm>
            <a:off x="652353" y="1445623"/>
            <a:ext cx="7393577" cy="1754326"/>
          </a:xfrm>
          <a:prstGeom prst="rect">
            <a:avLst/>
          </a:prstGeom>
          <a:noFill/>
        </p:spPr>
        <p:txBody>
          <a:bodyPr wrap="square" rtlCol="0">
            <a:spAutoFit/>
          </a:bodyPr>
          <a:lstStyle/>
          <a:p>
            <a:pPr marL="285750" indent="-285750">
              <a:buFont typeface="Arial" panose="020B0604020202020204" pitchFamily="34" charset="0"/>
              <a:buChar char="•"/>
            </a:pPr>
            <a:r>
              <a:rPr lang="zh-CN" altLang="zh-CN" b="1" dirty="0"/>
              <a:t>保后管理工作是指从公司担保发生后（即我公司签订保证合同或出具包函之后）直到解除我公司担保责任的期间内的全过程的管理行为的</a:t>
            </a:r>
            <a:r>
              <a:rPr lang="zh-CN" altLang="zh-CN" b="1" dirty="0" smtClean="0"/>
              <a:t>总和</a:t>
            </a:r>
            <a:r>
              <a:rPr lang="zh-CN" altLang="en-US" b="1" dirty="0" smtClean="0"/>
              <a:t>。</a:t>
            </a:r>
            <a:r>
              <a:rPr lang="zh-CN" altLang="zh-CN" b="1" dirty="0" smtClean="0"/>
              <a:t>包括</a:t>
            </a:r>
            <a:r>
              <a:rPr lang="zh-CN" altLang="zh-CN" b="1" dirty="0"/>
              <a:t>保后日常检查，保后重点检查，风险预警，档案管理，催收，逾期等有问题担保业务处理处理，担保责任解除和总结等</a:t>
            </a:r>
            <a:r>
              <a:rPr lang="zh-CN" altLang="zh-CN" b="1" dirty="0" smtClean="0"/>
              <a:t>。</a:t>
            </a:r>
            <a:endParaRPr lang="en-US" altLang="zh-CN" b="1" dirty="0" smtClean="0"/>
          </a:p>
          <a:p>
            <a:pPr marL="285750" indent="-285750">
              <a:buFont typeface="Arial" panose="020B0604020202020204" pitchFamily="34" charset="0"/>
              <a:buChar char="•"/>
            </a:pPr>
            <a:r>
              <a:rPr lang="zh-CN" altLang="zh-CN" b="1" dirty="0" smtClean="0"/>
              <a:t>加强</a:t>
            </a:r>
            <a:r>
              <a:rPr lang="zh-CN" altLang="zh-CN" b="1" dirty="0"/>
              <a:t>保后管理，必须坚持</a:t>
            </a:r>
            <a:r>
              <a:rPr lang="zh-CN" altLang="zh-CN" b="1" dirty="0">
                <a:solidFill>
                  <a:srgbClr val="FF0000"/>
                </a:solidFill>
              </a:rPr>
              <a:t>职责明确</a:t>
            </a:r>
            <a:r>
              <a:rPr lang="zh-CN" altLang="zh-CN" b="1" dirty="0"/>
              <a:t>，</a:t>
            </a:r>
            <a:r>
              <a:rPr lang="zh-CN" altLang="zh-CN" b="1" dirty="0">
                <a:solidFill>
                  <a:srgbClr val="FF0000"/>
                </a:solidFill>
              </a:rPr>
              <a:t>检查到为</a:t>
            </a:r>
            <a:r>
              <a:rPr lang="zh-CN" altLang="zh-CN" b="1" dirty="0"/>
              <a:t>，</a:t>
            </a:r>
            <a:r>
              <a:rPr lang="zh-CN" altLang="zh-CN" b="1" dirty="0">
                <a:solidFill>
                  <a:srgbClr val="FF0000"/>
                </a:solidFill>
              </a:rPr>
              <a:t>及时预警</a:t>
            </a:r>
            <a:r>
              <a:rPr lang="zh-CN" altLang="zh-CN" b="1" dirty="0"/>
              <a:t>，</a:t>
            </a:r>
            <a:r>
              <a:rPr lang="zh-CN" altLang="zh-CN" b="1" dirty="0">
                <a:solidFill>
                  <a:srgbClr val="FF0000"/>
                </a:solidFill>
              </a:rPr>
              <a:t>快速处理的原则</a:t>
            </a:r>
            <a:endParaRPr lang="zh-CN" altLang="en-US" dirty="0">
              <a:solidFill>
                <a:srgbClr val="FF0000"/>
              </a:solidFill>
            </a:endParaRPr>
          </a:p>
        </p:txBody>
      </p:sp>
      <p:sp>
        <p:nvSpPr>
          <p:cNvPr id="6" name="圆角矩形 5"/>
          <p:cNvSpPr/>
          <p:nvPr/>
        </p:nvSpPr>
        <p:spPr>
          <a:xfrm>
            <a:off x="714102" y="3457516"/>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保后管理工作责任人</a:t>
            </a:r>
            <a:endParaRPr lang="zh-CN" altLang="en-US" dirty="0"/>
          </a:p>
        </p:txBody>
      </p:sp>
      <p:sp>
        <p:nvSpPr>
          <p:cNvPr id="7" name="文本框 6"/>
          <p:cNvSpPr txBox="1"/>
          <p:nvPr/>
        </p:nvSpPr>
        <p:spPr>
          <a:xfrm>
            <a:off x="652352" y="3953692"/>
            <a:ext cx="7393577" cy="1477328"/>
          </a:xfrm>
          <a:prstGeom prst="rect">
            <a:avLst/>
          </a:prstGeom>
          <a:noFill/>
        </p:spPr>
        <p:txBody>
          <a:bodyPr wrap="square" rtlCol="0">
            <a:spAutoFit/>
          </a:bodyPr>
          <a:lstStyle/>
          <a:p>
            <a:pPr marL="285750" indent="-285750">
              <a:buFont typeface="Arial" panose="020B0604020202020204" pitchFamily="34" charset="0"/>
              <a:buChar char="•"/>
            </a:pPr>
            <a:r>
              <a:rPr lang="zh-CN" altLang="zh-CN" b="1" dirty="0"/>
              <a:t>担保项目的保后日常管理工作由业务经办部门</a:t>
            </a:r>
            <a:r>
              <a:rPr lang="zh-CN" altLang="zh-CN" b="1" dirty="0" smtClean="0"/>
              <a:t>负责</a:t>
            </a:r>
            <a:endParaRPr lang="en-US" altLang="zh-CN" b="1" dirty="0" smtClean="0"/>
          </a:p>
          <a:p>
            <a:r>
              <a:rPr lang="zh-CN" altLang="zh-CN" b="1" dirty="0" smtClean="0"/>
              <a:t>公司</a:t>
            </a:r>
            <a:r>
              <a:rPr lang="zh-CN" altLang="zh-CN" b="1" dirty="0"/>
              <a:t>规定的保后管理部门负责监督业务经办部门的保后管理工作，应每个季度对经办业务部门进行保后管理检查一次，必要时应去被担保人，反担保人实地深入核实调查。具体规定执行公司制定的《担保业务保后管理办法》</a:t>
            </a:r>
            <a:endParaRPr lang="zh-CN" altLang="zh-CN" dirty="0"/>
          </a:p>
        </p:txBody>
      </p:sp>
    </p:spTree>
    <p:extLst>
      <p:ext uri="{BB962C8B-B14F-4D97-AF65-F5344CB8AC3E}">
        <p14:creationId xmlns:p14="http://schemas.microsoft.com/office/powerpoint/2010/main" val="6737904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2977542" y="2824789"/>
            <a:ext cx="7745655" cy="871335"/>
          </a:xfrm>
        </p:spPr>
        <p:txBody>
          <a:bodyPr/>
          <a:lstStyle/>
          <a:p>
            <a:r>
              <a:rPr lang="en-US" altLang="zh-CN" dirty="0"/>
              <a:t>5.</a:t>
            </a:r>
            <a:r>
              <a:rPr lang="zh-CN" altLang="zh-CN" dirty="0"/>
              <a:t>担保项目后期管理</a:t>
            </a:r>
            <a:r>
              <a:rPr lang="zh-CN" altLang="en-US" dirty="0"/>
              <a:t/>
            </a:r>
            <a:br>
              <a:rPr lang="zh-CN" altLang="en-US" dirty="0"/>
            </a:br>
            <a:endParaRPr lang="zh-CN" altLang="en-US" dirty="0"/>
          </a:p>
        </p:txBody>
      </p:sp>
    </p:spTree>
    <p:extLst>
      <p:ext uri="{BB962C8B-B14F-4D97-AF65-F5344CB8AC3E}">
        <p14:creationId xmlns:p14="http://schemas.microsoft.com/office/powerpoint/2010/main" val="40343584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5.</a:t>
            </a:r>
            <a:r>
              <a:rPr lang="zh-CN" altLang="zh-CN" dirty="0"/>
              <a:t>担保项目后期管理</a:t>
            </a:r>
            <a:r>
              <a:rPr lang="zh-CN" altLang="en-US" dirty="0"/>
              <a:t/>
            </a:r>
            <a:br>
              <a:rPr lang="zh-CN" altLang="en-US" dirty="0"/>
            </a:br>
            <a:endParaRPr lang="zh-CN" altLang="en-US" dirty="0"/>
          </a:p>
        </p:txBody>
      </p:sp>
      <p:sp>
        <p:nvSpPr>
          <p:cNvPr id="4" name="圆角矩形 3"/>
          <p:cNvSpPr/>
          <p:nvPr/>
        </p:nvSpPr>
        <p:spPr>
          <a:xfrm>
            <a:off x="714103" y="1001486"/>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保后管理工作内容要求</a:t>
            </a:r>
            <a:endParaRPr lang="zh-CN" altLang="en-US" dirty="0"/>
          </a:p>
        </p:txBody>
      </p:sp>
      <p:sp>
        <p:nvSpPr>
          <p:cNvPr id="2" name="文本框 1"/>
          <p:cNvSpPr txBox="1"/>
          <p:nvPr/>
        </p:nvSpPr>
        <p:spPr>
          <a:xfrm>
            <a:off x="775063" y="1471749"/>
            <a:ext cx="7550331" cy="369332"/>
          </a:xfrm>
          <a:prstGeom prst="rect">
            <a:avLst/>
          </a:prstGeom>
          <a:noFill/>
        </p:spPr>
        <p:txBody>
          <a:bodyPr wrap="square" rtlCol="0">
            <a:spAutoFit/>
          </a:bodyPr>
          <a:lstStyle/>
          <a:p>
            <a:r>
              <a:rPr lang="zh-CN" altLang="zh-CN" b="1" dirty="0"/>
              <a:t>经办业务部门负责进行担保项目的日常保后管理</a:t>
            </a:r>
            <a:endParaRPr lang="zh-CN" altLang="en-US" dirty="0"/>
          </a:p>
        </p:txBody>
      </p:sp>
      <p:grpSp>
        <p:nvGrpSpPr>
          <p:cNvPr id="8" name="组合 7"/>
          <p:cNvGrpSpPr/>
          <p:nvPr/>
        </p:nvGrpSpPr>
        <p:grpSpPr>
          <a:xfrm>
            <a:off x="4795146" y="1881223"/>
            <a:ext cx="2402217" cy="486368"/>
            <a:chOff x="2740991" y="193992"/>
            <a:chExt cx="2402217" cy="486368"/>
          </a:xfrm>
        </p:grpSpPr>
        <p:sp>
          <p:nvSpPr>
            <p:cNvPr id="12" name="矩形 11"/>
            <p:cNvSpPr/>
            <p:nvPr/>
          </p:nvSpPr>
          <p:spPr>
            <a:xfrm>
              <a:off x="2740991" y="193992"/>
              <a:ext cx="2402217" cy="486368"/>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矩形 12"/>
            <p:cNvSpPr/>
            <p:nvPr/>
          </p:nvSpPr>
          <p:spPr>
            <a:xfrm>
              <a:off x="2740991" y="193992"/>
              <a:ext cx="2402217" cy="486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zh-CN" sz="2000" b="1" dirty="0"/>
                <a:t>重点检查</a:t>
              </a:r>
              <a:endParaRPr lang="zh-CN" altLang="en-US" sz="2000" kern="1200" dirty="0"/>
            </a:p>
          </p:txBody>
        </p:sp>
      </p:grpSp>
      <p:grpSp>
        <p:nvGrpSpPr>
          <p:cNvPr id="9" name="组合 8"/>
          <p:cNvGrpSpPr/>
          <p:nvPr/>
        </p:nvGrpSpPr>
        <p:grpSpPr>
          <a:xfrm>
            <a:off x="4795146" y="2305632"/>
            <a:ext cx="2402217" cy="1560667"/>
            <a:chOff x="2740991" y="618401"/>
            <a:chExt cx="2402217" cy="3829275"/>
          </a:xfrm>
        </p:grpSpPr>
        <p:sp>
          <p:nvSpPr>
            <p:cNvPr id="10" name="矩形 9"/>
            <p:cNvSpPr/>
            <p:nvPr/>
          </p:nvSpPr>
          <p:spPr>
            <a:xfrm>
              <a:off x="2740991" y="618401"/>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 name="矩形 10"/>
            <p:cNvSpPr/>
            <p:nvPr/>
          </p:nvSpPr>
          <p:spPr>
            <a:xfrm>
              <a:off x="2740991" y="618401"/>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借款封闭管理的项目，认为风险较大的项目及其他需要特别关注的项目进行不定期的检查和全程跟踪</a:t>
              </a:r>
              <a:endParaRPr lang="zh-CN" altLang="en-US" sz="1400" b="1" kern="1200" dirty="0"/>
            </a:p>
          </p:txBody>
        </p:sp>
      </p:grpSp>
      <p:grpSp>
        <p:nvGrpSpPr>
          <p:cNvPr id="14" name="组合 13"/>
          <p:cNvGrpSpPr/>
          <p:nvPr/>
        </p:nvGrpSpPr>
        <p:grpSpPr>
          <a:xfrm>
            <a:off x="1498544" y="1881223"/>
            <a:ext cx="2402217" cy="486368"/>
            <a:chOff x="2740991" y="193992"/>
            <a:chExt cx="2402217" cy="486368"/>
          </a:xfrm>
        </p:grpSpPr>
        <p:sp>
          <p:nvSpPr>
            <p:cNvPr id="15" name="矩形 14"/>
            <p:cNvSpPr/>
            <p:nvPr/>
          </p:nvSpPr>
          <p:spPr>
            <a:xfrm>
              <a:off x="2740991" y="193992"/>
              <a:ext cx="2402217" cy="486368"/>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矩形 15"/>
            <p:cNvSpPr/>
            <p:nvPr/>
          </p:nvSpPr>
          <p:spPr>
            <a:xfrm>
              <a:off x="2740991" y="193992"/>
              <a:ext cx="2402217" cy="486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zh-CN" sz="2000" b="1" dirty="0"/>
                <a:t>日常检查</a:t>
              </a:r>
              <a:endParaRPr lang="zh-CN" altLang="en-US" sz="2000" kern="1200" dirty="0"/>
            </a:p>
          </p:txBody>
        </p:sp>
      </p:grpSp>
      <p:grpSp>
        <p:nvGrpSpPr>
          <p:cNvPr id="17" name="组合 16"/>
          <p:cNvGrpSpPr/>
          <p:nvPr/>
        </p:nvGrpSpPr>
        <p:grpSpPr>
          <a:xfrm>
            <a:off x="1498544" y="2305632"/>
            <a:ext cx="2402217" cy="1560667"/>
            <a:chOff x="2740991" y="618401"/>
            <a:chExt cx="2402217" cy="3829275"/>
          </a:xfrm>
        </p:grpSpPr>
        <p:sp>
          <p:nvSpPr>
            <p:cNvPr id="18" name="矩形 17"/>
            <p:cNvSpPr/>
            <p:nvPr/>
          </p:nvSpPr>
          <p:spPr>
            <a:xfrm>
              <a:off x="2740991" y="618401"/>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矩形 18"/>
            <p:cNvSpPr/>
            <p:nvPr/>
          </p:nvSpPr>
          <p:spPr>
            <a:xfrm>
              <a:off x="2740991" y="618401"/>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担保</a:t>
              </a:r>
              <a:r>
                <a:rPr lang="zh-CN" altLang="zh-CN" sz="1400" b="1" dirty="0" smtClean="0"/>
                <a:t>金额</a:t>
              </a:r>
              <a:endParaRPr lang="en-US" altLang="zh-CN" sz="1400" b="1" dirty="0"/>
            </a:p>
            <a:p>
              <a:pPr marL="114300" lvl="1" indent="-114300" defTabSz="622300">
                <a:lnSpc>
                  <a:spcPct val="90000"/>
                </a:lnSpc>
                <a:spcBef>
                  <a:spcPct val="0"/>
                </a:spcBef>
                <a:spcAft>
                  <a:spcPct val="15000"/>
                </a:spcAft>
                <a:buChar char="••"/>
              </a:pPr>
              <a:r>
                <a:rPr lang="zh-CN" altLang="zh-CN" sz="1400" b="1" dirty="0" smtClean="0"/>
                <a:t>担保期限</a:t>
              </a:r>
              <a:endParaRPr lang="en-US" altLang="zh-CN" sz="1400" b="1" dirty="0" smtClean="0"/>
            </a:p>
            <a:p>
              <a:pPr marL="114300" lvl="1" indent="-114300" defTabSz="622300">
                <a:lnSpc>
                  <a:spcPct val="90000"/>
                </a:lnSpc>
                <a:spcBef>
                  <a:spcPct val="0"/>
                </a:spcBef>
                <a:spcAft>
                  <a:spcPct val="15000"/>
                </a:spcAft>
                <a:buChar char="••"/>
              </a:pPr>
              <a:r>
                <a:rPr lang="zh-CN" altLang="zh-CN" sz="1400" b="1" dirty="0" smtClean="0"/>
                <a:t>反</a:t>
              </a:r>
              <a:r>
                <a:rPr lang="zh-CN" altLang="zh-CN" sz="1400" b="1" dirty="0"/>
                <a:t>担保</a:t>
              </a:r>
              <a:r>
                <a:rPr lang="zh-CN" altLang="zh-CN" sz="1400" b="1" dirty="0" smtClean="0"/>
                <a:t>措施</a:t>
              </a:r>
              <a:endParaRPr lang="en-US" altLang="zh-CN" sz="1400" b="1" dirty="0" smtClean="0"/>
            </a:p>
            <a:p>
              <a:pPr marL="114300" lvl="1" indent="-114300" defTabSz="622300">
                <a:lnSpc>
                  <a:spcPct val="90000"/>
                </a:lnSpc>
                <a:spcBef>
                  <a:spcPct val="0"/>
                </a:spcBef>
                <a:spcAft>
                  <a:spcPct val="15000"/>
                </a:spcAft>
                <a:buChar char="••"/>
              </a:pPr>
              <a:r>
                <a:rPr lang="zh-CN" altLang="zh-CN" sz="1400" b="1" dirty="0" smtClean="0"/>
                <a:t>风险</a:t>
              </a:r>
              <a:r>
                <a:rPr lang="zh-CN" altLang="zh-CN" sz="1400" b="1" dirty="0"/>
                <a:t>情况</a:t>
              </a:r>
              <a:r>
                <a:rPr lang="zh-CN" altLang="zh-CN" sz="1400" b="1" dirty="0" smtClean="0"/>
                <a:t>等</a:t>
              </a:r>
              <a:endParaRPr lang="en-US" altLang="zh-CN" sz="1400" b="1" dirty="0" smtClean="0"/>
            </a:p>
            <a:p>
              <a:pPr marL="114300" lvl="1" indent="-114300" defTabSz="622300">
                <a:lnSpc>
                  <a:spcPct val="90000"/>
                </a:lnSpc>
                <a:spcBef>
                  <a:spcPct val="0"/>
                </a:spcBef>
                <a:spcAft>
                  <a:spcPct val="15000"/>
                </a:spcAft>
                <a:buChar char="••"/>
              </a:pPr>
              <a:r>
                <a:rPr lang="zh-CN" altLang="zh-CN" sz="1400" b="1" dirty="0" smtClean="0"/>
                <a:t>确定</a:t>
              </a:r>
              <a:r>
                <a:rPr lang="zh-CN" altLang="zh-CN" sz="1400" b="1" dirty="0"/>
                <a:t>检查频率，日常检查至少每个月要进行一次</a:t>
              </a:r>
              <a:endParaRPr lang="zh-CN" altLang="en-US" sz="1400" b="1" kern="1200" dirty="0"/>
            </a:p>
          </p:txBody>
        </p:sp>
      </p:grpSp>
      <p:grpSp>
        <p:nvGrpSpPr>
          <p:cNvPr id="23" name="组合 22"/>
          <p:cNvGrpSpPr/>
          <p:nvPr/>
        </p:nvGrpSpPr>
        <p:grpSpPr>
          <a:xfrm>
            <a:off x="714103" y="4017124"/>
            <a:ext cx="7323908" cy="486368"/>
            <a:chOff x="2740991" y="193992"/>
            <a:chExt cx="2402217" cy="486368"/>
          </a:xfrm>
        </p:grpSpPr>
        <p:sp>
          <p:nvSpPr>
            <p:cNvPr id="24" name="矩形 23"/>
            <p:cNvSpPr/>
            <p:nvPr/>
          </p:nvSpPr>
          <p:spPr>
            <a:xfrm>
              <a:off x="2740991" y="193992"/>
              <a:ext cx="2402217" cy="486368"/>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矩形 24"/>
            <p:cNvSpPr/>
            <p:nvPr/>
          </p:nvSpPr>
          <p:spPr>
            <a:xfrm>
              <a:off x="2740991" y="193992"/>
              <a:ext cx="2402217" cy="486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zh-CN" altLang="zh-CN" sz="2000" b="1" dirty="0"/>
                <a:t>保后检查内容</a:t>
              </a:r>
              <a:endParaRPr lang="zh-CN" altLang="en-US" sz="2000" kern="1200" dirty="0"/>
            </a:p>
          </p:txBody>
        </p:sp>
      </p:grpSp>
      <p:grpSp>
        <p:nvGrpSpPr>
          <p:cNvPr id="30" name="组合 29"/>
          <p:cNvGrpSpPr/>
          <p:nvPr/>
        </p:nvGrpSpPr>
        <p:grpSpPr>
          <a:xfrm>
            <a:off x="774389" y="4556168"/>
            <a:ext cx="3588604" cy="364175"/>
            <a:chOff x="2740991" y="618401"/>
            <a:chExt cx="2402217" cy="3829275"/>
          </a:xfrm>
        </p:grpSpPr>
        <p:sp>
          <p:nvSpPr>
            <p:cNvPr id="31" name="矩形 30"/>
            <p:cNvSpPr/>
            <p:nvPr/>
          </p:nvSpPr>
          <p:spPr>
            <a:xfrm>
              <a:off x="2740991" y="618401"/>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 name="矩形 31"/>
            <p:cNvSpPr/>
            <p:nvPr/>
          </p:nvSpPr>
          <p:spPr>
            <a:xfrm>
              <a:off x="2740991" y="618401"/>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企业是否按合同约定使用借款</a:t>
              </a:r>
              <a:endParaRPr lang="zh-CN" altLang="en-US" sz="1400" b="1" kern="1200" dirty="0"/>
            </a:p>
          </p:txBody>
        </p:sp>
      </p:grpSp>
      <p:sp>
        <p:nvSpPr>
          <p:cNvPr id="34" name="矩形 33"/>
          <p:cNvSpPr/>
          <p:nvPr/>
        </p:nvSpPr>
        <p:spPr>
          <a:xfrm>
            <a:off x="774388" y="5030002"/>
            <a:ext cx="3588605" cy="3641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774389" y="5030002"/>
            <a:ext cx="2830960" cy="3641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借款合同规定支付利息</a:t>
            </a:r>
            <a:endParaRPr lang="zh-CN" altLang="en-US" sz="1400" b="1" kern="1200" dirty="0"/>
          </a:p>
        </p:txBody>
      </p:sp>
      <p:sp>
        <p:nvSpPr>
          <p:cNvPr id="40" name="矩形 39"/>
          <p:cNvSpPr/>
          <p:nvPr/>
        </p:nvSpPr>
        <p:spPr>
          <a:xfrm>
            <a:off x="4458789" y="4561535"/>
            <a:ext cx="3579222" cy="3641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1" name="矩形 40"/>
          <p:cNvSpPr/>
          <p:nvPr/>
        </p:nvSpPr>
        <p:spPr>
          <a:xfrm>
            <a:off x="4458789" y="4590556"/>
            <a:ext cx="2830960" cy="3641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债务人生产经营和财务状况</a:t>
            </a:r>
            <a:endParaRPr lang="zh-CN" altLang="en-US" sz="1400" b="1" kern="1200" dirty="0"/>
          </a:p>
        </p:txBody>
      </p:sp>
      <p:grpSp>
        <p:nvGrpSpPr>
          <p:cNvPr id="50" name="组合 49"/>
          <p:cNvGrpSpPr/>
          <p:nvPr/>
        </p:nvGrpSpPr>
        <p:grpSpPr>
          <a:xfrm>
            <a:off x="4458789" y="4986828"/>
            <a:ext cx="3579223" cy="361381"/>
            <a:chOff x="1890153" y="1646350"/>
            <a:chExt cx="2402218" cy="3862149"/>
          </a:xfrm>
        </p:grpSpPr>
        <p:sp>
          <p:nvSpPr>
            <p:cNvPr id="51" name="矩形 50"/>
            <p:cNvSpPr/>
            <p:nvPr/>
          </p:nvSpPr>
          <p:spPr>
            <a:xfrm>
              <a:off x="1890154" y="1646350"/>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2" name="矩形 51"/>
            <p:cNvSpPr/>
            <p:nvPr/>
          </p:nvSpPr>
          <p:spPr>
            <a:xfrm>
              <a:off x="1890153" y="1679224"/>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债务人生产经营和财务状况</a:t>
              </a:r>
              <a:endParaRPr lang="zh-CN" altLang="en-US" sz="1400" b="1" kern="1200" dirty="0"/>
            </a:p>
          </p:txBody>
        </p:sp>
      </p:grpSp>
      <p:grpSp>
        <p:nvGrpSpPr>
          <p:cNvPr id="53" name="组合 52"/>
          <p:cNvGrpSpPr/>
          <p:nvPr/>
        </p:nvGrpSpPr>
        <p:grpSpPr>
          <a:xfrm>
            <a:off x="774388" y="5966412"/>
            <a:ext cx="3588604" cy="361381"/>
            <a:chOff x="1890153" y="1646350"/>
            <a:chExt cx="2402218" cy="3862149"/>
          </a:xfrm>
        </p:grpSpPr>
        <p:sp>
          <p:nvSpPr>
            <p:cNvPr id="54" name="矩形 53"/>
            <p:cNvSpPr/>
            <p:nvPr/>
          </p:nvSpPr>
          <p:spPr>
            <a:xfrm>
              <a:off x="1890154" y="1646350"/>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5" name="矩形 54"/>
            <p:cNvSpPr/>
            <p:nvPr/>
          </p:nvSpPr>
          <p:spPr>
            <a:xfrm>
              <a:off x="1890153" y="1679224"/>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反担保措施中是否发生了新的不利因素</a:t>
              </a:r>
              <a:endParaRPr lang="zh-CN" altLang="en-US" sz="1400" b="1" kern="1200" dirty="0"/>
            </a:p>
          </p:txBody>
        </p:sp>
      </p:grpSp>
      <p:grpSp>
        <p:nvGrpSpPr>
          <p:cNvPr id="62" name="组合 61"/>
          <p:cNvGrpSpPr/>
          <p:nvPr/>
        </p:nvGrpSpPr>
        <p:grpSpPr>
          <a:xfrm>
            <a:off x="774388" y="5533513"/>
            <a:ext cx="3588605" cy="361381"/>
            <a:chOff x="1890153" y="1646350"/>
            <a:chExt cx="2402218" cy="3862149"/>
          </a:xfrm>
        </p:grpSpPr>
        <p:sp>
          <p:nvSpPr>
            <p:cNvPr id="63" name="矩形 62"/>
            <p:cNvSpPr/>
            <p:nvPr/>
          </p:nvSpPr>
          <p:spPr>
            <a:xfrm>
              <a:off x="1890154" y="1646350"/>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4" name="矩形 63"/>
            <p:cNvSpPr/>
            <p:nvPr/>
          </p:nvSpPr>
          <p:spPr>
            <a:xfrm>
              <a:off x="1890153" y="1679224"/>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风险计量和总结</a:t>
              </a:r>
              <a:endParaRPr lang="zh-CN" altLang="en-US" sz="1400" b="1" kern="1200" dirty="0"/>
            </a:p>
          </p:txBody>
        </p:sp>
      </p:grpSp>
      <p:grpSp>
        <p:nvGrpSpPr>
          <p:cNvPr id="65" name="组合 64"/>
          <p:cNvGrpSpPr/>
          <p:nvPr/>
        </p:nvGrpSpPr>
        <p:grpSpPr>
          <a:xfrm>
            <a:off x="4458789" y="5464435"/>
            <a:ext cx="3579223" cy="361381"/>
            <a:chOff x="1890153" y="1646350"/>
            <a:chExt cx="2402218" cy="3862149"/>
          </a:xfrm>
        </p:grpSpPr>
        <p:sp>
          <p:nvSpPr>
            <p:cNvPr id="66" name="矩形 65"/>
            <p:cNvSpPr/>
            <p:nvPr/>
          </p:nvSpPr>
          <p:spPr>
            <a:xfrm>
              <a:off x="1890154" y="1646350"/>
              <a:ext cx="2402217" cy="382927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7" name="矩形 66"/>
            <p:cNvSpPr/>
            <p:nvPr/>
          </p:nvSpPr>
          <p:spPr>
            <a:xfrm>
              <a:off x="1890153" y="1679224"/>
              <a:ext cx="2402217" cy="38292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zh-CN" altLang="zh-CN" sz="1400" b="1" dirty="0"/>
                <a:t>其他须说明的情况</a:t>
              </a:r>
              <a:endParaRPr lang="zh-CN" altLang="en-US" sz="1400" b="1" kern="1200" dirty="0"/>
            </a:p>
          </p:txBody>
        </p:sp>
      </p:grpSp>
    </p:spTree>
    <p:extLst>
      <p:ext uri="{BB962C8B-B14F-4D97-AF65-F5344CB8AC3E}">
        <p14:creationId xmlns:p14="http://schemas.microsoft.com/office/powerpoint/2010/main" val="1632834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5.</a:t>
            </a:r>
            <a:r>
              <a:rPr lang="zh-CN" altLang="zh-CN" dirty="0"/>
              <a:t>担保项目后期管理</a:t>
            </a:r>
            <a:r>
              <a:rPr lang="zh-CN" altLang="en-US" dirty="0"/>
              <a:t/>
            </a:r>
            <a:br>
              <a:rPr lang="zh-CN" altLang="en-US" dirty="0"/>
            </a:br>
            <a:endParaRPr lang="zh-CN" altLang="en-US" dirty="0"/>
          </a:p>
        </p:txBody>
      </p:sp>
      <p:sp>
        <p:nvSpPr>
          <p:cNvPr id="4" name="圆角矩形 3"/>
          <p:cNvSpPr/>
          <p:nvPr/>
        </p:nvSpPr>
        <p:spPr>
          <a:xfrm>
            <a:off x="714103" y="1001486"/>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t>检查记录归档</a:t>
            </a:r>
            <a:endParaRPr lang="zh-CN" altLang="en-US" dirty="0"/>
          </a:p>
        </p:txBody>
      </p:sp>
      <p:sp>
        <p:nvSpPr>
          <p:cNvPr id="5" name="文本框 4"/>
          <p:cNvSpPr txBox="1"/>
          <p:nvPr/>
        </p:nvSpPr>
        <p:spPr>
          <a:xfrm>
            <a:off x="652353" y="1445623"/>
            <a:ext cx="7977841" cy="584775"/>
          </a:xfrm>
          <a:prstGeom prst="rect">
            <a:avLst/>
          </a:prstGeom>
          <a:noFill/>
        </p:spPr>
        <p:txBody>
          <a:bodyPr wrap="square" rtlCol="0">
            <a:spAutoFit/>
          </a:bodyPr>
          <a:lstStyle/>
          <a:p>
            <a:pPr marL="285750" indent="-285750">
              <a:buFont typeface="Arial" panose="020B0604020202020204" pitchFamily="34" charset="0"/>
              <a:buChar char="•"/>
            </a:pPr>
            <a:r>
              <a:rPr lang="zh-CN" altLang="zh-CN" sz="1600" b="1" dirty="0"/>
              <a:t> 检查人员必须要求企业及有关部门提供资料，并登记</a:t>
            </a:r>
            <a:r>
              <a:rPr lang="zh-CN" altLang="zh-CN" sz="1600" b="1" dirty="0">
                <a:solidFill>
                  <a:srgbClr val="FF0000"/>
                </a:solidFill>
              </a:rPr>
              <a:t>《担保管理台帐》</a:t>
            </a:r>
            <a:r>
              <a:rPr lang="zh-CN" altLang="zh-CN" sz="1600" b="1" dirty="0"/>
              <a:t>，保后检查资料与有关基础资料一并归档</a:t>
            </a:r>
            <a:endParaRPr lang="zh-CN" altLang="en-US" sz="1600" dirty="0">
              <a:solidFill>
                <a:srgbClr val="FF0000"/>
              </a:solidFill>
            </a:endParaRPr>
          </a:p>
        </p:txBody>
      </p:sp>
      <p:sp>
        <p:nvSpPr>
          <p:cNvPr id="6" name="圆角矩形 5"/>
          <p:cNvSpPr/>
          <p:nvPr/>
        </p:nvSpPr>
        <p:spPr>
          <a:xfrm>
            <a:off x="714102" y="2290783"/>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问题处理及汇报</a:t>
            </a:r>
            <a:endParaRPr lang="zh-CN" altLang="en-US" dirty="0"/>
          </a:p>
        </p:txBody>
      </p:sp>
      <p:sp>
        <p:nvSpPr>
          <p:cNvPr id="7" name="文本框 6"/>
          <p:cNvSpPr txBox="1"/>
          <p:nvPr/>
        </p:nvSpPr>
        <p:spPr>
          <a:xfrm>
            <a:off x="652349" y="2754324"/>
            <a:ext cx="7745656" cy="830997"/>
          </a:xfrm>
          <a:prstGeom prst="rect">
            <a:avLst/>
          </a:prstGeom>
          <a:noFill/>
        </p:spPr>
        <p:txBody>
          <a:bodyPr wrap="square" rtlCol="0">
            <a:spAutoFit/>
          </a:bodyPr>
          <a:lstStyle/>
          <a:p>
            <a:pPr marL="285750" indent="-285750">
              <a:buFont typeface="Arial" panose="020B0604020202020204" pitchFamily="34" charset="0"/>
              <a:buChar char="•"/>
            </a:pPr>
            <a:r>
              <a:rPr lang="zh-CN" altLang="zh-CN" sz="1600" b="1" dirty="0"/>
              <a:t>保后检查人员在检查中发现企业存在较大问题，</a:t>
            </a:r>
            <a:r>
              <a:rPr lang="zh-CN" altLang="zh-CN" sz="1600" b="1" dirty="0">
                <a:solidFill>
                  <a:srgbClr val="FF0000"/>
                </a:solidFill>
              </a:rPr>
              <a:t>须当日向经办业务部门负责人口头报告</a:t>
            </a:r>
            <a:r>
              <a:rPr lang="zh-CN" altLang="zh-CN" sz="1600" b="1" dirty="0"/>
              <a:t>，存在较大的问题的，部门应在</a:t>
            </a:r>
            <a:r>
              <a:rPr lang="en-US" altLang="zh-CN" sz="1600" b="1" dirty="0">
                <a:solidFill>
                  <a:srgbClr val="FF0000"/>
                </a:solidFill>
              </a:rPr>
              <a:t>2</a:t>
            </a:r>
            <a:r>
              <a:rPr lang="zh-CN" altLang="zh-CN" sz="1600" b="1" dirty="0">
                <a:solidFill>
                  <a:srgbClr val="FF0000"/>
                </a:solidFill>
              </a:rPr>
              <a:t>日内</a:t>
            </a:r>
            <a:r>
              <a:rPr lang="zh-CN" altLang="zh-CN" sz="1600" b="1" dirty="0"/>
              <a:t>将存在问题和处理意见书面报告公司保后管理部门并报相关负责人，保后管理部门认为风险较大可以进行深入调查</a:t>
            </a:r>
            <a:endParaRPr lang="zh-CN" altLang="zh-CN" sz="1600" dirty="0"/>
          </a:p>
        </p:txBody>
      </p:sp>
      <p:sp>
        <p:nvSpPr>
          <p:cNvPr id="8" name="圆角矩形 7"/>
          <p:cNvSpPr/>
          <p:nvPr/>
        </p:nvSpPr>
        <p:spPr>
          <a:xfrm>
            <a:off x="652348" y="3782305"/>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到期通知</a:t>
            </a:r>
            <a:endParaRPr lang="zh-CN" altLang="en-US" dirty="0"/>
          </a:p>
        </p:txBody>
      </p:sp>
      <p:sp>
        <p:nvSpPr>
          <p:cNvPr id="9" name="文本框 8"/>
          <p:cNvSpPr txBox="1"/>
          <p:nvPr/>
        </p:nvSpPr>
        <p:spPr>
          <a:xfrm>
            <a:off x="652349" y="4248473"/>
            <a:ext cx="7745656" cy="584775"/>
          </a:xfrm>
          <a:prstGeom prst="rect">
            <a:avLst/>
          </a:prstGeom>
          <a:noFill/>
        </p:spPr>
        <p:txBody>
          <a:bodyPr wrap="square" rtlCol="0">
            <a:spAutoFit/>
          </a:bodyPr>
          <a:lstStyle/>
          <a:p>
            <a:pPr marL="285750" indent="-285750">
              <a:buFont typeface="Arial" panose="020B0604020202020204" pitchFamily="34" charset="0"/>
              <a:buChar char="•"/>
            </a:pPr>
            <a:r>
              <a:rPr lang="zh-CN" altLang="zh-CN" sz="1600" b="1" dirty="0"/>
              <a:t>对所有担保项目，在主债务到期之日前</a:t>
            </a:r>
            <a:r>
              <a:rPr lang="en-US" altLang="zh-CN" sz="1600" b="1" dirty="0"/>
              <a:t>30</a:t>
            </a:r>
            <a:r>
              <a:rPr lang="zh-CN" altLang="zh-CN" sz="1600" b="1" dirty="0"/>
              <a:t>日，由经办业务部通知被担保人以及反担保人（保证、质押抵押人等）</a:t>
            </a:r>
            <a:endParaRPr lang="zh-CN" altLang="zh-CN" sz="1600" dirty="0"/>
          </a:p>
        </p:txBody>
      </p:sp>
      <p:sp>
        <p:nvSpPr>
          <p:cNvPr id="10" name="圆角矩形 9"/>
          <p:cNvSpPr/>
          <p:nvPr/>
        </p:nvSpPr>
        <p:spPr>
          <a:xfrm>
            <a:off x="652349" y="5053180"/>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每月保后情况报告</a:t>
            </a:r>
            <a:endParaRPr lang="zh-CN" altLang="en-US" dirty="0"/>
          </a:p>
        </p:txBody>
      </p:sp>
      <p:sp>
        <p:nvSpPr>
          <p:cNvPr id="11" name="文本框 10"/>
          <p:cNvSpPr txBox="1"/>
          <p:nvPr/>
        </p:nvSpPr>
        <p:spPr>
          <a:xfrm>
            <a:off x="652350" y="5433272"/>
            <a:ext cx="7745656" cy="584775"/>
          </a:xfrm>
          <a:prstGeom prst="rect">
            <a:avLst/>
          </a:prstGeom>
          <a:noFill/>
        </p:spPr>
        <p:txBody>
          <a:bodyPr wrap="square" rtlCol="0">
            <a:spAutoFit/>
          </a:bodyPr>
          <a:lstStyle/>
          <a:p>
            <a:pPr marL="285750" indent="-285750">
              <a:buFont typeface="Arial" panose="020B0604020202020204" pitchFamily="34" charset="0"/>
              <a:buChar char="•"/>
            </a:pPr>
            <a:r>
              <a:rPr lang="zh-CN" altLang="zh-CN" sz="1600" b="1" dirty="0"/>
              <a:t>每月月末，业务经办机构应向管理部门汇报当月担保项目情况，包括到期回收情况、担保质量情况、或有资产情况等。</a:t>
            </a:r>
            <a:endParaRPr lang="zh-CN" altLang="zh-CN" sz="1600" dirty="0"/>
          </a:p>
        </p:txBody>
      </p:sp>
    </p:spTree>
    <p:extLst>
      <p:ext uri="{BB962C8B-B14F-4D97-AF65-F5344CB8AC3E}">
        <p14:creationId xmlns:p14="http://schemas.microsoft.com/office/powerpoint/2010/main" val="4346090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5.</a:t>
            </a:r>
            <a:r>
              <a:rPr lang="zh-CN" altLang="zh-CN" dirty="0"/>
              <a:t>担保项目后期管理</a:t>
            </a:r>
            <a:r>
              <a:rPr lang="zh-CN" altLang="en-US" dirty="0"/>
              <a:t/>
            </a:r>
            <a:br>
              <a:rPr lang="zh-CN" altLang="en-US" dirty="0"/>
            </a:br>
            <a:endParaRPr lang="zh-CN" altLang="en-US" dirty="0"/>
          </a:p>
        </p:txBody>
      </p:sp>
      <p:sp>
        <p:nvSpPr>
          <p:cNvPr id="4" name="圆角矩形 3"/>
          <p:cNvSpPr/>
          <p:nvPr/>
        </p:nvSpPr>
        <p:spPr>
          <a:xfrm>
            <a:off x="714103" y="1001486"/>
            <a:ext cx="3039291"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a:t>保后档案管理</a:t>
            </a:r>
            <a:endParaRPr lang="zh-CN" altLang="en-US" dirty="0"/>
          </a:p>
        </p:txBody>
      </p:sp>
      <p:sp>
        <p:nvSpPr>
          <p:cNvPr id="5" name="文本框 4"/>
          <p:cNvSpPr txBox="1"/>
          <p:nvPr/>
        </p:nvSpPr>
        <p:spPr>
          <a:xfrm>
            <a:off x="652353" y="1436914"/>
            <a:ext cx="7977841" cy="170687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zh-CN" b="1" dirty="0"/>
              <a:t>公司设立专职档案管理人员，负责自担保业务受理至债务追偿完毕整个过程有关文件、资料的整理、立卷和保管工作。</a:t>
            </a:r>
            <a:endParaRPr lang="zh-CN" altLang="zh-CN" dirty="0"/>
          </a:p>
          <a:p>
            <a:pPr marL="285750" indent="-285750">
              <a:lnSpc>
                <a:spcPct val="150000"/>
              </a:lnSpc>
              <a:buFont typeface="Arial" panose="020B0604020202020204" pitchFamily="34" charset="0"/>
              <a:buChar char="•"/>
            </a:pPr>
            <a:r>
              <a:rPr lang="zh-CN" altLang="zh-CN" b="1" dirty="0"/>
              <a:t>担保业务保后管理中重要文书和资料都在归档范围。</a:t>
            </a:r>
            <a:endParaRPr lang="zh-CN" altLang="zh-CN" dirty="0"/>
          </a:p>
          <a:p>
            <a:pPr marL="285750" indent="-285750">
              <a:lnSpc>
                <a:spcPct val="150000"/>
              </a:lnSpc>
              <a:buFont typeface="Arial" panose="020B0604020202020204" pitchFamily="34" charset="0"/>
              <a:buChar char="•"/>
            </a:pPr>
            <a:r>
              <a:rPr lang="zh-CN" altLang="zh-CN" b="1" dirty="0"/>
              <a:t>具体执行公司有关档案管理的规定</a:t>
            </a:r>
            <a:endParaRPr lang="zh-CN" altLang="en-US" dirty="0">
              <a:solidFill>
                <a:srgbClr val="FF0000"/>
              </a:solidFill>
            </a:endParaRPr>
          </a:p>
        </p:txBody>
      </p:sp>
    </p:spTree>
    <p:extLst>
      <p:ext uri="{BB962C8B-B14F-4D97-AF65-F5344CB8AC3E}">
        <p14:creationId xmlns:p14="http://schemas.microsoft.com/office/powerpoint/2010/main" val="8034420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2733702" y="2894458"/>
            <a:ext cx="3649681" cy="871335"/>
          </a:xfrm>
        </p:spPr>
        <p:txBody>
          <a:bodyPr/>
          <a:lstStyle/>
          <a:p>
            <a:pPr algn="ctr"/>
            <a:r>
              <a:rPr lang="zh-CN" altLang="en-US" dirty="0" smtClean="0"/>
              <a:t>谢  谢</a:t>
            </a:r>
            <a:endParaRPr lang="zh-CN" altLang="en-US" dirty="0"/>
          </a:p>
        </p:txBody>
      </p:sp>
    </p:spTree>
    <p:extLst>
      <p:ext uri="{BB962C8B-B14F-4D97-AF65-F5344CB8AC3E}">
        <p14:creationId xmlns:p14="http://schemas.microsoft.com/office/powerpoint/2010/main" val="38088253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1631</TotalTime>
  <Words>4840</Words>
  <Application>Microsoft Office PowerPoint</Application>
  <PresentationFormat>全屏显示(4:3)</PresentationFormat>
  <Paragraphs>382</Paragraphs>
  <Slides>39</Slides>
  <Notes>1</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担保业务操作流程</vt:lpstr>
      <vt:lpstr>担保业务办理流程</vt:lpstr>
      <vt:lpstr>1. 担保业务受理</vt:lpstr>
      <vt:lpstr>1. 担保业务受理</vt:lpstr>
      <vt:lpstr>1. 1担保业务受理——业务咨询</vt:lpstr>
      <vt:lpstr>1.2担保业务受理——初步会谈</vt:lpstr>
      <vt:lpstr>1.3担保业务受理——资料收集</vt:lpstr>
      <vt:lpstr>担保业务受理——资料收集</vt:lpstr>
      <vt:lpstr>1.4担保业务受理——登记、入档</vt:lpstr>
      <vt:lpstr>1.5担保业务受理——立项</vt:lpstr>
      <vt:lpstr>担保业务受理——立项</vt:lpstr>
      <vt:lpstr>2.担保项目调查</vt:lpstr>
      <vt:lpstr>2.担保项目调查</vt:lpstr>
      <vt:lpstr>2.1担保项目调查——担保调查</vt:lpstr>
      <vt:lpstr>2.2担保项目调查——信用调查</vt:lpstr>
      <vt:lpstr>2.3担保项目调查——项目初审</vt:lpstr>
      <vt:lpstr>2.3担保项目调查——项目初审</vt:lpstr>
      <vt:lpstr>2.3担保项目调查——项目初审</vt:lpstr>
      <vt:lpstr>2.3担保项目调查——项目初审</vt:lpstr>
      <vt:lpstr>3.担保项目审核 </vt:lpstr>
      <vt:lpstr>3.担保项目审核 </vt:lpstr>
      <vt:lpstr>4.担保项目实施</vt:lpstr>
      <vt:lpstr>4.担保项目实施</vt:lpstr>
      <vt:lpstr>4.担保项目实施——签约</vt:lpstr>
      <vt:lpstr>4.担保项目实施——反担保措施</vt:lpstr>
      <vt:lpstr>4.担保项目实施——反担保措施—抵押或质押反担保 </vt:lpstr>
      <vt:lpstr>4.担保项目实施——反担保措施—抵押或质押反担保 </vt:lpstr>
      <vt:lpstr>4.担保项目实施——反担保措施—抵押或质押反担保 </vt:lpstr>
      <vt:lpstr>4.担保项目实施——反担保措施—第三人保证反担保</vt:lpstr>
      <vt:lpstr>4.担保项目实施——反担保措施—第三人保证反担保</vt:lpstr>
      <vt:lpstr>4.担保项目实施——项目实施阶段的几个要求  </vt:lpstr>
      <vt:lpstr>4.担保项目实施——划分优质客户的标准</vt:lpstr>
      <vt:lpstr>4.担保项目实施——合同文书用印审核</vt:lpstr>
      <vt:lpstr>5.担保项目后期管理 </vt:lpstr>
      <vt:lpstr>5.担保项目后期管理 </vt:lpstr>
      <vt:lpstr>5.担保项目后期管理 </vt:lpstr>
      <vt:lpstr>5.担保项目后期管理 </vt:lpstr>
      <vt:lpstr>5.担保项目后期管理 </vt:lpstr>
      <vt:lpstr>谢  谢</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罗壮壮</dc:creator>
  <cp:lastModifiedBy>Windows 用户</cp:lastModifiedBy>
  <cp:revision>39</cp:revision>
  <dcterms:created xsi:type="dcterms:W3CDTF">2017-11-27T07:16:05Z</dcterms:created>
  <dcterms:modified xsi:type="dcterms:W3CDTF">2017-12-25T03:12:35Z</dcterms:modified>
</cp:coreProperties>
</file>